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6"/>
  </p:notesMasterIdLst>
  <p:sldIdLst>
    <p:sldId id="437" r:id="rId2"/>
    <p:sldId id="439" r:id="rId3"/>
    <p:sldId id="395" r:id="rId4"/>
    <p:sldId id="396" r:id="rId5"/>
    <p:sldId id="442" r:id="rId6"/>
    <p:sldId id="486" r:id="rId7"/>
    <p:sldId id="444" r:id="rId8"/>
    <p:sldId id="636" r:id="rId9"/>
    <p:sldId id="637" r:id="rId10"/>
    <p:sldId id="487" r:id="rId11"/>
    <p:sldId id="448" r:id="rId12"/>
    <p:sldId id="638" r:id="rId13"/>
    <p:sldId id="449" r:id="rId14"/>
    <p:sldId id="450" r:id="rId15"/>
    <p:sldId id="454" r:id="rId16"/>
    <p:sldId id="455" r:id="rId17"/>
    <p:sldId id="457" r:id="rId18"/>
    <p:sldId id="458" r:id="rId19"/>
    <p:sldId id="459" r:id="rId20"/>
    <p:sldId id="460" r:id="rId21"/>
    <p:sldId id="462" r:id="rId22"/>
    <p:sldId id="617" r:id="rId23"/>
    <p:sldId id="618" r:id="rId24"/>
    <p:sldId id="619" r:id="rId25"/>
    <p:sldId id="463" r:id="rId26"/>
    <p:sldId id="464" r:id="rId27"/>
    <p:sldId id="465" r:id="rId28"/>
    <p:sldId id="466" r:id="rId29"/>
    <p:sldId id="468" r:id="rId30"/>
    <p:sldId id="469" r:id="rId31"/>
    <p:sldId id="470" r:id="rId32"/>
    <p:sldId id="471" r:id="rId33"/>
    <p:sldId id="488" r:id="rId34"/>
    <p:sldId id="474" r:id="rId35"/>
    <p:sldId id="473" r:id="rId36"/>
    <p:sldId id="478" r:id="rId37"/>
    <p:sldId id="479" r:id="rId38"/>
    <p:sldId id="482" r:id="rId39"/>
    <p:sldId id="480" r:id="rId40"/>
    <p:sldId id="639" r:id="rId41"/>
    <p:sldId id="481" r:id="rId42"/>
    <p:sldId id="483" r:id="rId43"/>
    <p:sldId id="568" r:id="rId44"/>
    <p:sldId id="569" r:id="rId45"/>
    <p:sldId id="668" r:id="rId46"/>
    <p:sldId id="582" r:id="rId47"/>
    <p:sldId id="581" r:id="rId48"/>
    <p:sldId id="669" r:id="rId49"/>
    <p:sldId id="583" r:id="rId50"/>
    <p:sldId id="584" r:id="rId51"/>
    <p:sldId id="670" r:id="rId52"/>
    <p:sldId id="588" r:id="rId53"/>
    <p:sldId id="589" r:id="rId54"/>
    <p:sldId id="641" r:id="rId55"/>
    <p:sldId id="640" r:id="rId56"/>
    <p:sldId id="591" r:id="rId57"/>
    <p:sldId id="642" r:id="rId58"/>
    <p:sldId id="643" r:id="rId59"/>
    <p:sldId id="644" r:id="rId60"/>
    <p:sldId id="646" r:id="rId61"/>
    <p:sldId id="647" r:id="rId62"/>
    <p:sldId id="648" r:id="rId63"/>
    <p:sldId id="645" r:id="rId64"/>
    <p:sldId id="649" r:id="rId65"/>
    <p:sldId id="650" r:id="rId66"/>
    <p:sldId id="651" r:id="rId67"/>
    <p:sldId id="652" r:id="rId68"/>
    <p:sldId id="653" r:id="rId69"/>
    <p:sldId id="654" r:id="rId70"/>
    <p:sldId id="655" r:id="rId71"/>
    <p:sldId id="656" r:id="rId72"/>
    <p:sldId id="657" r:id="rId73"/>
    <p:sldId id="658" r:id="rId74"/>
    <p:sldId id="659" r:id="rId75"/>
    <p:sldId id="660" r:id="rId76"/>
    <p:sldId id="661" r:id="rId77"/>
    <p:sldId id="662" r:id="rId78"/>
    <p:sldId id="664" r:id="rId79"/>
    <p:sldId id="665" r:id="rId80"/>
    <p:sldId id="666" r:id="rId81"/>
    <p:sldId id="663" r:id="rId82"/>
    <p:sldId id="667" r:id="rId83"/>
    <p:sldId id="671" r:id="rId84"/>
    <p:sldId id="672" r:id="rId85"/>
    <p:sldId id="673" r:id="rId86"/>
    <p:sldId id="674" r:id="rId87"/>
    <p:sldId id="675" r:id="rId88"/>
    <p:sldId id="676" r:id="rId89"/>
    <p:sldId id="677" r:id="rId90"/>
    <p:sldId id="678" r:id="rId91"/>
    <p:sldId id="679" r:id="rId92"/>
    <p:sldId id="680" r:id="rId93"/>
    <p:sldId id="681" r:id="rId94"/>
    <p:sldId id="682" r:id="rId95"/>
    <p:sldId id="683" r:id="rId96"/>
    <p:sldId id="684" r:id="rId97"/>
    <p:sldId id="685" r:id="rId98"/>
    <p:sldId id="686" r:id="rId99"/>
    <p:sldId id="687" r:id="rId100"/>
    <p:sldId id="688" r:id="rId101"/>
    <p:sldId id="689" r:id="rId102"/>
    <p:sldId id="690" r:id="rId103"/>
    <p:sldId id="691" r:id="rId104"/>
    <p:sldId id="692" r:id="rId105"/>
    <p:sldId id="693" r:id="rId106"/>
    <p:sldId id="694" r:id="rId107"/>
    <p:sldId id="695" r:id="rId108"/>
    <p:sldId id="696" r:id="rId109"/>
    <p:sldId id="697" r:id="rId110"/>
    <p:sldId id="698" r:id="rId111"/>
    <p:sldId id="699" r:id="rId112"/>
    <p:sldId id="700" r:id="rId113"/>
    <p:sldId id="701" r:id="rId114"/>
    <p:sldId id="702" r:id="rId115"/>
    <p:sldId id="703" r:id="rId116"/>
    <p:sldId id="704" r:id="rId117"/>
    <p:sldId id="705" r:id="rId118"/>
    <p:sldId id="706" r:id="rId119"/>
    <p:sldId id="707" r:id="rId120"/>
    <p:sldId id="708" r:id="rId121"/>
    <p:sldId id="709" r:id="rId122"/>
    <p:sldId id="710" r:id="rId123"/>
    <p:sldId id="711" r:id="rId124"/>
    <p:sldId id="712" r:id="rId125"/>
    <p:sldId id="713" r:id="rId126"/>
    <p:sldId id="714" r:id="rId127"/>
    <p:sldId id="715" r:id="rId128"/>
    <p:sldId id="716" r:id="rId129"/>
    <p:sldId id="717" r:id="rId130"/>
    <p:sldId id="718" r:id="rId131"/>
    <p:sldId id="719" r:id="rId132"/>
    <p:sldId id="720" r:id="rId133"/>
    <p:sldId id="721" r:id="rId134"/>
    <p:sldId id="722" r:id="rId135"/>
  </p:sldIdLst>
  <p:sldSz cx="12192000" cy="6858000"/>
  <p:notesSz cx="6858000" cy="9144000"/>
  <p:embeddedFontLst>
    <p:embeddedFont>
      <p:font typeface="나눔스퀘어_ac" panose="020B0600000101010101" pitchFamily="50" charset="-127"/>
      <p:regular r:id="rId137"/>
    </p:embeddedFont>
    <p:embeddedFont>
      <p:font typeface="함초롬돋움" panose="020B0604000101010101" pitchFamily="50" charset="-127"/>
      <p:regular r:id="rId138"/>
      <p:bold r:id="rId139"/>
    </p:embeddedFont>
    <p:embeddedFont>
      <p:font typeface="맑은 고딕" panose="020B0503020000020004" pitchFamily="50" charset="-127"/>
      <p:regular r:id="rId140"/>
      <p:bold r:id="rId141"/>
    </p:embeddedFont>
    <p:embeddedFont>
      <p:font typeface="나눔스퀘어_ac Bold" panose="020B0600000101010101" pitchFamily="50" charset="-127"/>
      <p:bold r:id="rId142"/>
    </p:embeddedFont>
    <p:embeddedFont>
      <p:font typeface="나눔스퀘어_ac ExtraBold" panose="020B0600000101010101" pitchFamily="50" charset="-127"/>
      <p:bold r:id="rId1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38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54" y="9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font" Target="fonts/font2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font" Target="fonts/font3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font" Target="fonts/font4.fntdata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5.fntdata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3B9360A6-8494-40AF-82E8-1DF6A77DDAAF}" type="datetimeFigureOut">
              <a:rPr lang="ko-KR" altLang="en-US" smtClean="0"/>
              <a:pPr/>
              <a:t>2022-01-14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4AA60FA6-4A09-4F17-8A98-CA639C335B8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419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253D398-E86D-4C92-A766-FF47723561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49DD608D-72BC-45B8-82CC-8EE5D2ACE3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09F7F16-777E-49A2-B705-B3E9F9742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5171DFE-F878-4863-BEE6-D3DECF54F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A3EFFDF-3AB2-4B90-B537-22C804534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16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CB5328C-4E17-4B88-BE53-2F074075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A536E90E-B425-47DA-89A4-ADE58D632E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829C88C-A37C-4CAD-9047-259B993EB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81EE442-6C38-456E-843D-A76C146D3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C531736-35B4-455F-9838-691A50188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887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A9067868-C413-4312-AF03-A96EAFB3C1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FB83D373-3431-4C32-859A-9838249B3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05C8B11-2AAA-4C66-9256-A5608532E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00056CB-4592-42B5-A509-FC9B66AEB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676F2CD-F8AA-4568-A15F-25B2F891E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47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662EE28-1265-496A-88A2-142A03707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70295542-81B2-4DB0-A028-C8C0B8D81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E842CD1-B5E6-40C5-B1AD-7A702F6B1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71CD80C-7345-4ACD-9CB8-0CBDCD206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03E21F7-9D44-45F8-8454-6E4320692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796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8A56003-D74F-48E0-8ADB-7C445F537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F25FAF5-6742-4744-BAE8-70CDB67E3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4603C9B-5941-4B20-A467-B1D9BFAC7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33A8A7E-A31E-45D1-9D00-CE98FD8D3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6D011EF-CC6A-449D-BFE5-5F1D191BE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71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5342FC6-26BE-48F3-9EF9-E292AA430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7AC1EFD-0A35-4B3A-BD50-49F1FC4701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1239F17D-74F3-4E27-B18D-A487A8C1C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94A7A4D4-F491-4784-A2D7-6923E57DC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A1E9E5CF-6A79-4827-84A7-D4365BBF4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0A2BFE91-FF44-4292-B338-B1FCB9309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148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79CD111-3294-43CA-849E-D23CDB6AE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1573ADFE-9FED-4089-B4AE-E3205538A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15254F8C-D48B-4D0C-B3C3-0AF66DCD07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F8F800F5-4D37-49E4-BB71-34CA5C9031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BD8C48E3-1170-4DFB-ADF4-10474D194D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8C328D9F-5285-4FA4-83E4-A3EE01137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1B2C33A5-1C32-44DE-8B65-E2A7DEAE4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6BD6A429-A5A1-4883-8CCE-FE926D4C6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131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6A489F4-AE64-4F15-AD56-A253057D5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C3BB2B88-BB0A-4FC9-8118-32A9F877B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F39DCCFD-9FA5-4219-8C75-7A4460219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EE8456E-C862-4F2B-892B-274978FD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631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00CC9978-5533-4117-84BE-72732DC3C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BB87A4D5-A1FB-4862-AAC4-C02971DC5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66F645DE-B36E-44F8-8EA2-6AA89C419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332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B9FE0FE-1B37-40B0-B09B-39B04F2EE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FA44CC7-315E-4D5A-87BB-101606B1D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40A0F925-6B9D-4447-B21A-98ECEAFD8F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B5FE611-025A-4230-BD0D-E85C317F9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9F70AC9B-DD10-4418-B8F8-CC4C17B5D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9A207D8B-0315-4605-BF2C-302E9B289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697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1041442-FF2A-47DE-8421-F32EFD319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FB17B0FE-D6D6-4A05-877D-443E46A78B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80D56DE7-9103-4C89-B020-1CC4EBEAC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E1D261D-D401-439D-A14D-ECA8D9533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FF967638-BA24-46B3-B1E0-C6CD91C0B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2108E6F6-09A3-4038-902A-C49D725FC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601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B60BB776-FBD1-4EEA-B479-1F213F6F8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3E6C646-08D5-486C-8342-425A0C15C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6E619F3-A163-4B04-A069-E7030BBD90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A0196216-632E-4F37-A3DE-F5308E4858A4}" type="datetimeFigureOut">
              <a:rPr lang="ko-KR" altLang="en-US" smtClean="0"/>
              <a:pPr/>
              <a:t>2022-01-14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4B197AC-BD45-4F8D-B58E-612917825D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6EFBC28-BE14-46E3-A113-04D839C28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EF5B3D8E-7E8D-4DC9-95AB-28E52B8E9E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669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utest/WorkSpace.gi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58.jpeg"/><Relationship Id="rId4" Type="http://schemas.openxmlformats.org/officeDocument/2006/relationships/image" Target="../media/image157.jpe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63.jpe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eg"/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66.jpe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7" Type="http://schemas.openxmlformats.org/officeDocument/2006/relationships/image" Target="../media/image3.pn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jpeg"/><Relationship Id="rId5" Type="http://schemas.openxmlformats.org/officeDocument/2006/relationships/image" Target="../media/image171.jpeg"/><Relationship Id="rId4" Type="http://schemas.openxmlformats.org/officeDocument/2006/relationships/image" Target="../media/image170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eg"/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78.jpeg"/><Relationship Id="rId4" Type="http://schemas.openxmlformats.org/officeDocument/2006/relationships/image" Target="../media/image177.jpe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eg"/><Relationship Id="rId2" Type="http://schemas.openxmlformats.org/officeDocument/2006/relationships/image" Target="../media/image18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eg"/><Relationship Id="rId2" Type="http://schemas.openxmlformats.org/officeDocument/2006/relationships/image" Target="../media/image18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jpeg"/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4.jpe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eg"/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eg"/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8.jpe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eg"/><Relationship Id="rId2" Type="http://schemas.openxmlformats.org/officeDocument/2006/relationships/image" Target="../media/image19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92.jpe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3.jpe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3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3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8B15D40-5676-4F97-BF6C-9BDFB3ED16C5}"/>
              </a:ext>
            </a:extLst>
          </p:cNvPr>
          <p:cNvSpPr txBox="1"/>
          <p:nvPr/>
        </p:nvSpPr>
        <p:spPr>
          <a:xfrm>
            <a:off x="6774058" y="2171269"/>
            <a:ext cx="1954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CamFlex</a:t>
            </a:r>
            <a:endParaRPr lang="en-US" altLang="ko-KR" sz="32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45D85B2-AC82-471E-BE1B-D4A9C1B70D51}"/>
              </a:ext>
            </a:extLst>
          </p:cNvPr>
          <p:cNvSpPr txBox="1"/>
          <p:nvPr/>
        </p:nvSpPr>
        <p:spPr>
          <a:xfrm>
            <a:off x="8772525" y="4804203"/>
            <a:ext cx="3142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팀장 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현용주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팀원 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김도윤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이형민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BAFD68CD-2B6C-4A58-A40E-DA2358205B66}"/>
              </a:ext>
            </a:extLst>
          </p:cNvPr>
          <p:cNvCxnSpPr>
            <a:cxnSpLocks/>
          </p:cNvCxnSpPr>
          <p:nvPr/>
        </p:nvCxnSpPr>
        <p:spPr>
          <a:xfrm>
            <a:off x="6087865" y="2715504"/>
            <a:ext cx="3326758" cy="0"/>
          </a:xfrm>
          <a:prstGeom prst="line">
            <a:avLst/>
          </a:prstGeom>
          <a:ln w="12700">
            <a:solidFill>
              <a:srgbClr val="3038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이등변 삼각형 1">
            <a:extLst>
              <a:ext uri="{FF2B5EF4-FFF2-40B4-BE49-F238E27FC236}">
                <a16:creationId xmlns="" xmlns:a16="http://schemas.microsoft.com/office/drawing/2014/main" id="{6F0D286B-3093-4094-9624-F2C59E17A34E}"/>
              </a:ext>
            </a:extLst>
          </p:cNvPr>
          <p:cNvSpPr/>
          <p:nvPr/>
        </p:nvSpPr>
        <p:spPr>
          <a:xfrm>
            <a:off x="0" y="5457825"/>
            <a:ext cx="12192000" cy="1400175"/>
          </a:xfrm>
          <a:prstGeom prst="triangle">
            <a:avLst>
              <a:gd name="adj" fmla="val 100000"/>
            </a:avLst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D128DF0A-01CD-4D3E-928C-ECD5E7D6CFC5}"/>
              </a:ext>
            </a:extLst>
          </p:cNvPr>
          <p:cNvSpPr/>
          <p:nvPr/>
        </p:nvSpPr>
        <p:spPr>
          <a:xfrm>
            <a:off x="5647945" y="3300279"/>
            <a:ext cx="42066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자바 웹 프로그래밍 개발자 양성 과정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팀 프로젝트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726" y="1140356"/>
            <a:ext cx="4658400" cy="4658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394AA59-1034-49C7-A627-BF474F13A0D1}"/>
              </a:ext>
            </a:extLst>
          </p:cNvPr>
          <p:cNvSpPr txBox="1"/>
          <p:nvPr/>
        </p:nvSpPr>
        <p:spPr>
          <a:xfrm>
            <a:off x="7288567" y="6193424"/>
            <a:ext cx="4903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시연 영상 </a:t>
            </a:r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산출물 </a:t>
            </a:r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hlinkClick r:id="rId3"/>
              </a:rPr>
              <a:t>git</a:t>
            </a:r>
            <a:endParaRPr lang="en-US" altLang="ko-KR" sz="1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2AB5EBCB-FE5D-4DD7-A4D2-827808AE2739}"/>
              </a:ext>
            </a:extLst>
          </p:cNvPr>
          <p:cNvSpPr/>
          <p:nvPr/>
        </p:nvSpPr>
        <p:spPr>
          <a:xfrm>
            <a:off x="4254133" y="2824000"/>
            <a:ext cx="69942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/>
            <a:r>
              <a:rPr lang="ko-KR" altLang="en-US" sz="2400" dirty="0" err="1"/>
              <a:t>캠핑족의</a:t>
            </a:r>
            <a:r>
              <a:rPr lang="ko-KR" altLang="en-US" sz="2400" dirty="0"/>
              <a:t> 감성을 위한 </a:t>
            </a:r>
            <a:r>
              <a:rPr lang="ko-KR" altLang="en-US" sz="2400" dirty="0" err="1"/>
              <a:t>플렉스</a:t>
            </a:r>
            <a:r>
              <a:rPr lang="ko-KR" altLang="en-US" sz="2400" dirty="0"/>
              <a:t> </a:t>
            </a:r>
            <a:r>
              <a:rPr lang="ko-KR" altLang="en-US" sz="2400" dirty="0" err="1" smtClean="0"/>
              <a:t>캠핑장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예약 사이트</a:t>
            </a:r>
          </a:p>
        </p:txBody>
      </p:sp>
    </p:spTree>
    <p:extLst>
      <p:ext uri="{BB962C8B-B14F-4D97-AF65-F5344CB8AC3E}">
        <p14:creationId xmlns:p14="http://schemas.microsoft.com/office/powerpoint/2010/main" val="324756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요구사항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BDEA624-C0F8-436E-970F-56190D3CBCB0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회원만 이용 가능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8935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아이디 찾기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소스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596" y="1839137"/>
            <a:ext cx="10383965" cy="443944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4F0F9905-B979-48DE-86E1-E5EE15814FA9}"/>
              </a:ext>
            </a:extLst>
          </p:cNvPr>
          <p:cNvSpPr txBox="1"/>
          <p:nvPr/>
        </p:nvSpPr>
        <p:spPr>
          <a:xfrm>
            <a:off x="8366909" y="3109055"/>
            <a:ext cx="3147416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DB</a:t>
            </a:r>
            <a:r>
              <a:rPr lang="ko-KR" altLang="en-US" sz="1600" dirty="0" smtClean="0"/>
              <a:t>에 등록된 정보와 일치하지 않으면 나타내는 경고 메시지입니다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4F0F9905-B979-48DE-86E1-E5EE15814FA9}"/>
              </a:ext>
            </a:extLst>
          </p:cNvPr>
          <p:cNvSpPr txBox="1"/>
          <p:nvPr/>
        </p:nvSpPr>
        <p:spPr>
          <a:xfrm>
            <a:off x="7562124" y="4780416"/>
            <a:ext cx="3147416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입력한 값이 </a:t>
            </a:r>
            <a:r>
              <a:rPr lang="en-US" altLang="ko-KR" sz="1600" dirty="0" smtClean="0"/>
              <a:t>DB</a:t>
            </a:r>
            <a:r>
              <a:rPr lang="ko-KR" altLang="en-US" sz="1600" dirty="0" smtClean="0"/>
              <a:t>에 등록된 값과 맞으면 </a:t>
            </a:r>
            <a:r>
              <a:rPr lang="en-US" altLang="ko-KR" sz="1600" dirty="0" smtClean="0"/>
              <a:t>view</a:t>
            </a:r>
            <a:r>
              <a:rPr lang="ko-KR" altLang="en-US" sz="1600" dirty="0" smtClean="0"/>
              <a:t>파일에서 표시</a:t>
            </a:r>
            <a:endParaRPr lang="en-US" altLang="ko-KR" sz="16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124" y="5365191"/>
            <a:ext cx="4086225" cy="7239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xmlns="" id="{BDFA74A5-059C-4129-AF09-7F576DD2C3BA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5491092" y="5072804"/>
            <a:ext cx="2071032" cy="4500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1" name="그림 20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0534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41" y="2224531"/>
            <a:ext cx="7268344" cy="3446406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회원가입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46C66DD2-6865-4950-9AAF-1B038667E1D6}"/>
              </a:ext>
            </a:extLst>
          </p:cNvPr>
          <p:cNvSpPr/>
          <p:nvPr/>
        </p:nvSpPr>
        <p:spPr>
          <a:xfrm>
            <a:off x="8747765" y="736065"/>
            <a:ext cx="3444234" cy="3940709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C54827F0-EB63-4A33-8DF5-87F62443E082}"/>
              </a:ext>
            </a:extLst>
          </p:cNvPr>
          <p:cNvSpPr txBox="1"/>
          <p:nvPr/>
        </p:nvSpPr>
        <p:spPr>
          <a:xfrm>
            <a:off x="8884653" y="1059815"/>
            <a:ext cx="317045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1"/>
                </a:solidFill>
              </a:rPr>
              <a:t>모든 입력은 </a:t>
            </a:r>
            <a:r>
              <a:rPr lang="ko-KR" altLang="en-US" sz="1600" dirty="0" smtClean="0">
                <a:solidFill>
                  <a:schemeClr val="bg1"/>
                </a:solidFill>
              </a:rPr>
              <a:t>필수이며 각 정보 입력에 대한 공백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정규식를</a:t>
            </a:r>
            <a:r>
              <a:rPr lang="ko-KR" altLang="en-US" sz="1600" dirty="0" smtClean="0">
                <a:solidFill>
                  <a:schemeClr val="bg1"/>
                </a:solidFill>
              </a:rPr>
              <a:t> 체크합니다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입력한 값이 공백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</a:rPr>
              <a:t>틀린 형식일 경우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</a:rPr>
              <a:t>에러 메시지를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alert</a:t>
            </a:r>
            <a:r>
              <a:rPr lang="ko-KR" altLang="en-US" sz="1600" dirty="0" smtClean="0">
                <a:solidFill>
                  <a:schemeClr val="bg1"/>
                </a:solidFill>
              </a:rPr>
              <a:t>를 통해 경고를 표시하고 다시 입력하도록 </a:t>
            </a:r>
            <a:r>
              <a:rPr lang="en-US" altLang="ko-KR" sz="1600" dirty="0" smtClean="0">
                <a:solidFill>
                  <a:schemeClr val="bg1"/>
                </a:solidFill>
              </a:rPr>
              <a:t>focus()</a:t>
            </a:r>
            <a:r>
              <a:rPr lang="ko-KR" altLang="en-US" sz="1600" dirty="0" smtClean="0">
                <a:solidFill>
                  <a:schemeClr val="bg1"/>
                </a:solidFill>
              </a:rPr>
              <a:t>를 설정합니다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상단 메뉴의 회원가입 버튼 클릭 시 보기와 같은 형식 페이지로 이동합니다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0" name="그림 19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3200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회원가입 소스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041" y="2202031"/>
            <a:ext cx="7896225" cy="15811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783" y="4360846"/>
            <a:ext cx="7410450" cy="17621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0" name="그림 19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853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6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관리자 </a:t>
            </a:r>
            <a:r>
              <a:rPr lang="ko-KR" altLang="en-US" sz="36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로그인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</a:t>
            </a:r>
            <a:r>
              <a:rPr lang="ko-KR" altLang="en-US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김도윤</a:t>
            </a:r>
            <a:r>
              <a:rPr lang="en-US" altLang="ko-KR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</a:t>
            </a:r>
            <a:endParaRPr lang="en-US" altLang="ko-KR" sz="2000" b="1" dirty="0"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1702731137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6886033" cy="573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로그인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113402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비로그인 상태로 주소창에 매핑명을 입력 시 알림창이 출력되고 로그인 페이지로 이동</a:t>
            </a: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81362" y="2833687"/>
            <a:ext cx="4238625" cy="1190625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sp>
        <p:nvSpPr>
          <p:cNvPr id="70" name="타원 26"/>
          <p:cNvSpPr/>
          <p:nvPr/>
        </p:nvSpPr>
        <p:spPr>
          <a:xfrm>
            <a:off x="3159415" y="267666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4" name="그림 23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73270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6886033" cy="573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로그인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58876" y="3429000"/>
            <a:ext cx="4210050" cy="2343150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38376" y="1772249"/>
            <a:ext cx="3417187" cy="971999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76724" y="3114675"/>
            <a:ext cx="3316671" cy="971999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933451" y="4497550"/>
            <a:ext cx="3419999" cy="984776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sp>
        <p:nvSpPr>
          <p:cNvPr id="58" name="직사각형 19"/>
          <p:cNvSpPr/>
          <p:nvPr/>
        </p:nvSpPr>
        <p:spPr>
          <a:xfrm>
            <a:off x="9200461" y="747723"/>
            <a:ext cx="2991539" cy="4958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관리자 로그인 화면 구성</a:t>
            </a:r>
            <a:endParaRPr lang="en-US" altLang="ko-KR" sz="1400">
              <a:latin typeface="나눔스퀘어_ac"/>
              <a:ea typeface="나눔스퀘어_ac"/>
            </a:endParaRPr>
          </a:p>
        </p:txBody>
      </p:sp>
      <p:sp>
        <p:nvSpPr>
          <p:cNvPr id="62" name="직사각형 19"/>
          <p:cNvSpPr/>
          <p:nvPr/>
        </p:nvSpPr>
        <p:spPr>
          <a:xfrm>
            <a:off x="9209986" y="13001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아이디와 비밀번호 미입력, 잘못 입력 시 알림창이 출력됨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6" y="21002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관리자 아이디를 잘못 입력 시 알림창이 출력됨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290989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관리자 비밀번호를 잘못 입력 시 알림창이 출력됨</a:t>
            </a:r>
          </a:p>
        </p:txBody>
      </p:sp>
      <p:sp>
        <p:nvSpPr>
          <p:cNvPr id="65" name="타원 26"/>
          <p:cNvSpPr/>
          <p:nvPr/>
        </p:nvSpPr>
        <p:spPr>
          <a:xfrm>
            <a:off x="1159165" y="3429000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66" name="타원 26"/>
          <p:cNvSpPr/>
          <p:nvPr/>
        </p:nvSpPr>
        <p:spPr>
          <a:xfrm>
            <a:off x="3407065" y="168606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67" name="타원 26"/>
          <p:cNvSpPr/>
          <p:nvPr/>
        </p:nvSpPr>
        <p:spPr>
          <a:xfrm>
            <a:off x="4130965" y="300051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68" name="타원 26"/>
          <p:cNvSpPr/>
          <p:nvPr/>
        </p:nvSpPr>
        <p:spPr>
          <a:xfrm>
            <a:off x="4788190" y="436259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4" name="그림 33"/>
          <p:cNvPicPr preferRelativeResize="0">
            <a:picLocks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40534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6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관리자 </a:t>
            </a:r>
            <a:r>
              <a:rPr lang="ko-KR" altLang="en-US" sz="36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메인 페이지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</a:t>
            </a:r>
            <a:r>
              <a:rPr lang="ko-KR" altLang="en-US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김도윤</a:t>
            </a:r>
            <a:r>
              <a:rPr lang="en-US" altLang="ko-KR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</a:t>
            </a:r>
            <a:endParaRPr lang="en-US" altLang="ko-KR" sz="2000" b="1" dirty="0"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280641718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6886033" cy="573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메인 페이지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관리자 로그인 후 메인 페이지로 이동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113402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예약 상태가 '대기'인 예약의 전체 수가 출력되고 클릭 시 신규 예약 리스트 페이지로 이동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113880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예약 시작일이 금일인 확정 예약의 전체 수가 출력되고 클릭 시 예약 리스트 페이지로 이동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113402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신규 가입한 회원의 전체 수가 출력 되고 클릭시 회원 관리 페이지로 이동</a:t>
            </a: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09751" y="2514600"/>
            <a:ext cx="6848474" cy="1828800"/>
          </a:xfrm>
          <a:prstGeom prst="rect">
            <a:avLst/>
          </a:prstGeom>
        </p:spPr>
      </p:pic>
      <p:sp>
        <p:nvSpPr>
          <p:cNvPr id="65" name="타원 26"/>
          <p:cNvSpPr/>
          <p:nvPr/>
        </p:nvSpPr>
        <p:spPr>
          <a:xfrm>
            <a:off x="1759239" y="2428874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70" name="타원 26"/>
          <p:cNvSpPr/>
          <p:nvPr/>
        </p:nvSpPr>
        <p:spPr>
          <a:xfrm>
            <a:off x="3949990" y="3609974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71" name="타원 26"/>
          <p:cNvSpPr/>
          <p:nvPr/>
        </p:nvSpPr>
        <p:spPr>
          <a:xfrm>
            <a:off x="5588291" y="361949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72" name="타원 26"/>
          <p:cNvSpPr/>
          <p:nvPr/>
        </p:nvSpPr>
        <p:spPr>
          <a:xfrm>
            <a:off x="7198015" y="361949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9" name="그림 28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002962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6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관리자 </a:t>
            </a:r>
            <a:r>
              <a:rPr lang="ko-KR" altLang="en-US" sz="36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통계 페이지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</a:t>
            </a:r>
            <a:r>
              <a:rPr lang="ko-KR" altLang="en-US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김도윤</a:t>
            </a:r>
            <a:r>
              <a:rPr lang="en-US" altLang="ko-KR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</a:t>
            </a:r>
            <a:endParaRPr lang="en-US" altLang="ko-KR" sz="2000" b="1" dirty="0"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709344182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30948" y="1600200"/>
            <a:ext cx="6336000" cy="5049337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6886033" cy="573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통계 페이지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495851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관리자 통계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캠핑 구분 별 예약 통계의 차트 이미지가 출력됨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월별 매출 통계의 차트 이미지가 출력됨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예약 취소 사유 별 통계의 차트 이미지가 출력됨</a:t>
            </a:r>
          </a:p>
        </p:txBody>
      </p:sp>
      <p:sp>
        <p:nvSpPr>
          <p:cNvPr id="65" name="타원 26"/>
          <p:cNvSpPr/>
          <p:nvPr/>
        </p:nvSpPr>
        <p:spPr>
          <a:xfrm>
            <a:off x="4572000" y="1924051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74" name="타원 26"/>
          <p:cNvSpPr/>
          <p:nvPr/>
        </p:nvSpPr>
        <p:spPr>
          <a:xfrm>
            <a:off x="4572000" y="342900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75" name="타원 26"/>
          <p:cNvSpPr/>
          <p:nvPr/>
        </p:nvSpPr>
        <p:spPr>
          <a:xfrm>
            <a:off x="4572000" y="4962527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76" name="타원 26"/>
          <p:cNvSpPr/>
          <p:nvPr/>
        </p:nvSpPr>
        <p:spPr>
          <a:xfrm>
            <a:off x="2015265" y="2028826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9" name="그림 28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6043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B7396A0E-50BA-4AAB-8CD2-D9400F5A61AD}"/>
              </a:ext>
            </a:extLst>
          </p:cNvPr>
          <p:cNvSpPr/>
          <p:nvPr/>
        </p:nvSpPr>
        <p:spPr>
          <a:xfrm>
            <a:off x="1373042" y="1749449"/>
            <a:ext cx="7250696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 찾기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이름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전화번호로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해당하는 아이디 검색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아이디를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페이지에서 띄워줌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비밀번호 찾기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아이디로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검색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메일주소로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인증번호를 보낸 후 인증하고 비밀번호 변경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90E08916-708F-4E85-AC9D-E77E22433045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CE85F8C0-7BBA-4EE9-BD3A-624F45C7A463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44D0CE6-0DA2-4DB5-B219-733AEA519992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직각 삼각형 31">
            <a:extLst>
              <a:ext uri="{FF2B5EF4-FFF2-40B4-BE49-F238E27FC236}">
                <a16:creationId xmlns="" xmlns:a16="http://schemas.microsoft.com/office/drawing/2014/main" id="{7E947D47-6FF3-42DF-88DE-2BB6EA53B251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3F7DA148-63D8-4121-9A11-140752A5EFFF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AA709377-640A-4AF0-8EAB-33719B8A866A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8E6DF7FE-5BBC-4C73-A2C8-013359427950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CAF96EB3-0300-4EE5-8182-80847A0D8A43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D35662F2-FFDD-42EC-81CF-614AAA010396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121E2995-09C1-4A52-B116-0E30F7E0BB3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750AC44B-8606-40F6-A116-2503728DB329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5812DAB-C919-4B27-A788-7D0F3C8B7980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02A32F31-63FA-459E-BF90-6A9ADEF0F68F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회원</a:t>
              </a:r>
              <a:r>
                <a:rPr lang="en-US" altLang="ko-KR" sz="2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426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6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관리자 </a:t>
            </a:r>
            <a:r>
              <a:rPr lang="ko-KR" altLang="en-US" sz="36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회원 페이지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</a:t>
            </a:r>
            <a:r>
              <a:rPr lang="ko-KR" altLang="en-US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김도윤</a:t>
            </a:r>
            <a:r>
              <a:rPr lang="en-US" altLang="ko-KR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</a:t>
            </a:r>
            <a:endParaRPr lang="en-US" altLang="ko-KR" sz="2000" b="1" dirty="0"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3793105039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38399" y="2011383"/>
            <a:ext cx="6257925" cy="3598840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6886033" cy="573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회원 관리 페이지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4958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관리자 회원 리스트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4958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회원 번호 순으로 정렬됨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50062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키워드 별로 검색 가능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회원 리스트 페이지의 페이징 기능</a:t>
            </a:r>
          </a:p>
        </p:txBody>
      </p:sp>
      <p:sp>
        <p:nvSpPr>
          <p:cNvPr id="65" name="타원 26"/>
          <p:cNvSpPr/>
          <p:nvPr/>
        </p:nvSpPr>
        <p:spPr>
          <a:xfrm>
            <a:off x="3971924" y="2990851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75101" y="2957512"/>
            <a:ext cx="464949" cy="685800"/>
          </a:xfrm>
          <a:prstGeom prst="rect">
            <a:avLst/>
          </a:prstGeom>
        </p:spPr>
      </p:pic>
      <p:sp>
        <p:nvSpPr>
          <p:cNvPr id="74" name="타원 26"/>
          <p:cNvSpPr/>
          <p:nvPr/>
        </p:nvSpPr>
        <p:spPr>
          <a:xfrm>
            <a:off x="5238750" y="279082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75" name="타원 26"/>
          <p:cNvSpPr/>
          <p:nvPr/>
        </p:nvSpPr>
        <p:spPr>
          <a:xfrm>
            <a:off x="5962650" y="5400677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76" name="타원 26"/>
          <p:cNvSpPr/>
          <p:nvPr/>
        </p:nvSpPr>
        <p:spPr>
          <a:xfrm>
            <a:off x="2310540" y="2705101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3999" y="4617401"/>
            <a:ext cx="3552825" cy="1821499"/>
          </a:xfrm>
          <a:prstGeom prst="rect">
            <a:avLst/>
          </a:prstGeom>
        </p:spPr>
      </p:pic>
      <p:cxnSp>
        <p:nvCxnSpPr>
          <p:cNvPr id="80" name="직선 화살표 연결선 92"/>
          <p:cNvCxnSpPr/>
          <p:nvPr/>
        </p:nvCxnSpPr>
        <p:spPr>
          <a:xfrm rot="5400000">
            <a:off x="4463157" y="3537843"/>
            <a:ext cx="1087017" cy="8693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1" name="그림 30"/>
          <p:cNvPicPr preferRelativeResize="0">
            <a:picLocks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21533"/>
      </p:ext>
    </p:extLst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0900" y="2875002"/>
            <a:ext cx="5283199" cy="646331"/>
          </a:xfrm>
          <a:prstGeom prst="rect">
            <a:avLst/>
          </a:prstGeom>
          <a:solidFill>
            <a:srgbClr val="303841"/>
          </a:solidFill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6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관리자 </a:t>
            </a:r>
            <a:r>
              <a:rPr lang="ko-KR" altLang="en-US" sz="36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예약 관리 페이지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</a:t>
            </a:r>
            <a:r>
              <a:rPr lang="ko-KR" altLang="en-US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김도윤</a:t>
            </a:r>
            <a:r>
              <a:rPr lang="en-US" altLang="ko-KR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</a:t>
            </a:r>
            <a:endParaRPr lang="en-US" altLang="ko-KR" sz="2000" b="1" dirty="0"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1482673896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43074" y="2349741"/>
            <a:ext cx="6772274" cy="2158517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6886033" cy="573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예약 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리스트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495851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관리자 예약 리스트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113402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예약상태가 '확정'인 예약이 예약 신청일 내림차순으로 정렬됨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50062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키워드 별로 검색 가능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예약 리스트 페이지의 페이징 기능</a:t>
            </a:r>
          </a:p>
        </p:txBody>
      </p:sp>
      <p:sp>
        <p:nvSpPr>
          <p:cNvPr id="65" name="타원 26"/>
          <p:cNvSpPr/>
          <p:nvPr/>
        </p:nvSpPr>
        <p:spPr>
          <a:xfrm>
            <a:off x="5676899" y="346548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74" name="타원 26"/>
          <p:cNvSpPr/>
          <p:nvPr/>
        </p:nvSpPr>
        <p:spPr>
          <a:xfrm>
            <a:off x="4791074" y="320831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75" name="타원 26"/>
          <p:cNvSpPr/>
          <p:nvPr/>
        </p:nvSpPr>
        <p:spPr>
          <a:xfrm>
            <a:off x="5676901" y="4276726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76" name="타원 26"/>
          <p:cNvSpPr/>
          <p:nvPr/>
        </p:nvSpPr>
        <p:spPr>
          <a:xfrm>
            <a:off x="1596165" y="320831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76825" y="3371850"/>
            <a:ext cx="468377" cy="581025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42999" y="4529136"/>
            <a:ext cx="4495802" cy="2010446"/>
          </a:xfrm>
          <a:prstGeom prst="rect">
            <a:avLst/>
          </a:prstGeom>
        </p:spPr>
      </p:pic>
      <p:cxnSp>
        <p:nvCxnSpPr>
          <p:cNvPr id="83" name="직선 화살표 연결선 92"/>
          <p:cNvCxnSpPr/>
          <p:nvPr/>
        </p:nvCxnSpPr>
        <p:spPr>
          <a:xfrm rot="5400000">
            <a:off x="4309479" y="3758195"/>
            <a:ext cx="839367" cy="6191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1" name="그림 30"/>
          <p:cNvPicPr preferRelativeResize="0">
            <a:picLocks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434656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09701" y="2881312"/>
            <a:ext cx="7286625" cy="3501285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3232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예약 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신규</a:t>
            </a: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리스트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관리자  신규예약 리스트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1151254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 dirty="0">
                <a:latin typeface="나눔스퀘어_ac"/>
                <a:ea typeface="나눔스퀘어_ac"/>
              </a:rPr>
              <a:t>2.     예약상태가 '대기'인 예약이 </a:t>
            </a:r>
            <a:r>
              <a:rPr lang="ko-KR" altLang="en-US" sz="1400" dirty="0" smtClean="0">
                <a:latin typeface="나눔스퀘어_ac"/>
                <a:ea typeface="나눔스퀘어_ac"/>
              </a:rPr>
              <a:t>예약번호로 </a:t>
            </a:r>
            <a:r>
              <a:rPr lang="ko-KR" altLang="en-US" sz="1400" dirty="0">
                <a:latin typeface="나눔스퀘어_ac"/>
                <a:ea typeface="나눔스퀘어_ac"/>
              </a:rPr>
              <a:t>내림차순으로 정렬됨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신규 예약 리스트 페이지의 페이징 기능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4958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endParaRPr lang="ko-KR" altLang="en-US" sz="1400">
              <a:latin typeface="나눔스퀘어_ac"/>
              <a:ea typeface="나눔스퀘어_ac"/>
            </a:endParaRPr>
          </a:p>
        </p:txBody>
      </p:sp>
      <p:sp>
        <p:nvSpPr>
          <p:cNvPr id="65" name="타원 26"/>
          <p:cNvSpPr/>
          <p:nvPr/>
        </p:nvSpPr>
        <p:spPr>
          <a:xfrm>
            <a:off x="3165474" y="412771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76" name="타원 26"/>
          <p:cNvSpPr/>
          <p:nvPr/>
        </p:nvSpPr>
        <p:spPr>
          <a:xfrm>
            <a:off x="1177065" y="427511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90" name="직사각형 19"/>
          <p:cNvSpPr/>
          <p:nvPr/>
        </p:nvSpPr>
        <p:spPr>
          <a:xfrm>
            <a:off x="9191625" y="5024448"/>
            <a:ext cx="2991539" cy="4958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endParaRPr lang="ko-KR" altLang="en-US" sz="1400">
              <a:latin typeface="나눔스퀘어_ac"/>
              <a:ea typeface="나눔스퀘어_ac"/>
            </a:endParaRPr>
          </a:p>
        </p:txBody>
      </p:sp>
      <p:sp>
        <p:nvSpPr>
          <p:cNvPr id="91" name="타원 26"/>
          <p:cNvSpPr/>
          <p:nvPr/>
        </p:nvSpPr>
        <p:spPr>
          <a:xfrm>
            <a:off x="5591178" y="6076952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9" name="그림 28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62074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28799" y="3781425"/>
            <a:ext cx="6153150" cy="274436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2773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예약 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신규</a:t>
            </a: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리스트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177220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예약승인 버튼 클릭 시 cofirm 창이 출력되고 확인을 선택하면 예약상태가 '확정'으로 변경, 해당 예약은 예약 리스트로 이동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177220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예약취소 버튼 클릭시 confirm 창이 출력되고 확인을 선택하면 예약상태가 '취소'로 변경, 해당 예약은 예약 취소 리스트로 이동</a:t>
            </a:r>
          </a:p>
        </p:txBody>
      </p:sp>
      <p:sp>
        <p:nvSpPr>
          <p:cNvPr id="74" name="타원 26"/>
          <p:cNvSpPr/>
          <p:nvPr/>
        </p:nvSpPr>
        <p:spPr>
          <a:xfrm>
            <a:off x="6486522" y="3608358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75" name="타원 26"/>
          <p:cNvSpPr/>
          <p:nvPr/>
        </p:nvSpPr>
        <p:spPr>
          <a:xfrm>
            <a:off x="7820028" y="3686177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70351" y="2233275"/>
            <a:ext cx="2880000" cy="829285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86849" y="4329000"/>
            <a:ext cx="2880000" cy="840267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cxnSp>
        <p:nvCxnSpPr>
          <p:cNvPr id="87" name="직선 화살표 연결선 92"/>
          <p:cNvCxnSpPr/>
          <p:nvPr/>
        </p:nvCxnSpPr>
        <p:spPr>
          <a:xfrm rot="5400000" flipH="1" flipV="1">
            <a:off x="6396037" y="3338511"/>
            <a:ext cx="485775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92"/>
          <p:cNvCxnSpPr/>
          <p:nvPr/>
        </p:nvCxnSpPr>
        <p:spPr>
          <a:xfrm rot="16200000" flipH="1">
            <a:off x="7781924" y="4086224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19"/>
          <p:cNvSpPr/>
          <p:nvPr/>
        </p:nvSpPr>
        <p:spPr>
          <a:xfrm>
            <a:off x="9191625" y="5024448"/>
            <a:ext cx="2991539" cy="4958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endParaRPr lang="ko-KR" altLang="en-US" sz="1400">
              <a:latin typeface="나눔스퀘어_ac"/>
              <a:ea typeface="나눔스퀘어_ac"/>
            </a:endParaRPr>
          </a:p>
        </p:txBody>
      </p:sp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90600" y="1779399"/>
            <a:ext cx="4680000" cy="1325750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182825" y="5272125"/>
            <a:ext cx="4679999" cy="136668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1" name="그림 30"/>
          <p:cNvPicPr preferRelativeResize="0">
            <a:picLocks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9645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38299" y="2028825"/>
            <a:ext cx="6972300" cy="3779154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2375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예약 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취소 리스트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관리자  예약 취소 리스트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1151254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 dirty="0">
                <a:latin typeface="나눔스퀘어_ac"/>
                <a:ea typeface="나눔스퀘어_ac"/>
              </a:rPr>
              <a:t>2.     예약상태가 '취소'인 예약이 </a:t>
            </a:r>
            <a:r>
              <a:rPr lang="ko-KR" altLang="en-US" sz="1400" dirty="0" smtClean="0">
                <a:latin typeface="나눔스퀘어_ac"/>
                <a:ea typeface="나눔스퀘어_ac"/>
              </a:rPr>
              <a:t>예약번호로 </a:t>
            </a:r>
            <a:r>
              <a:rPr lang="ko-KR" altLang="en-US" sz="1400" dirty="0">
                <a:latin typeface="나눔스퀘어_ac"/>
                <a:ea typeface="나눔스퀘어_ac"/>
              </a:rPr>
              <a:t>내림차순으로 정렬됨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50062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취소 사유가 출력됨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예약 취소 리스트 페이지의 페이징 기능</a:t>
            </a:r>
          </a:p>
        </p:txBody>
      </p:sp>
      <p:sp>
        <p:nvSpPr>
          <p:cNvPr id="65" name="타원 26"/>
          <p:cNvSpPr/>
          <p:nvPr/>
        </p:nvSpPr>
        <p:spPr>
          <a:xfrm>
            <a:off x="3274546" y="3017136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 dirty="0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74" name="타원 26"/>
          <p:cNvSpPr/>
          <p:nvPr/>
        </p:nvSpPr>
        <p:spPr>
          <a:xfrm>
            <a:off x="7820024" y="2874933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75" name="타원 26"/>
          <p:cNvSpPr/>
          <p:nvPr/>
        </p:nvSpPr>
        <p:spPr>
          <a:xfrm>
            <a:off x="5629278" y="556260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76" name="타원 26"/>
          <p:cNvSpPr/>
          <p:nvPr/>
        </p:nvSpPr>
        <p:spPr>
          <a:xfrm>
            <a:off x="1434240" y="370361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9" name="그림 28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828641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6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관리자 </a:t>
            </a:r>
            <a:r>
              <a:rPr lang="ko-KR" altLang="en-US" sz="36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게시판 관리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03097" y="3521333"/>
            <a:ext cx="39858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</a:t>
            </a:r>
            <a:r>
              <a:rPr lang="ko-KR" altLang="en-US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김도윤</a:t>
            </a:r>
            <a:r>
              <a:rPr lang="en-US" altLang="ko-KR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</a:t>
            </a:r>
            <a:endParaRPr lang="en-US" altLang="ko-KR" sz="2000" b="1" dirty="0"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988032150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37818"/>
          </a:xfrm>
          <a:prstGeom prst="rect">
            <a:avLst/>
          </a:prstGeom>
          <a:solidFill>
            <a:srgbClr val="303841"/>
          </a:solidFill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6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관리자 공지사항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</a:t>
            </a:r>
            <a:r>
              <a:rPr lang="ko-KR" altLang="en-US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김도윤</a:t>
            </a:r>
            <a:r>
              <a:rPr lang="en-US" altLang="ko-KR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</a:t>
            </a:r>
            <a:endParaRPr lang="en-US" altLang="ko-KR" sz="2000" b="1" dirty="0"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272838679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95424" y="2624137"/>
            <a:ext cx="7067550" cy="2025382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3137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게시판관리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공지사항 리스트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관리자  공지사항 리스트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공지사항 글번호 내림차순으로 정렬됨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등록 버튼 클릭 시 공지사항 등록 페이지로 이동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공지사항 제목 클릭 시 해당 글 번호의 상세 페이지로 이동</a:t>
            </a:r>
          </a:p>
        </p:txBody>
      </p:sp>
      <p:sp>
        <p:nvSpPr>
          <p:cNvPr id="65" name="타원 26"/>
          <p:cNvSpPr/>
          <p:nvPr/>
        </p:nvSpPr>
        <p:spPr>
          <a:xfrm>
            <a:off x="3248025" y="353377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74" name="타원 26"/>
          <p:cNvSpPr/>
          <p:nvPr/>
        </p:nvSpPr>
        <p:spPr>
          <a:xfrm>
            <a:off x="5581649" y="4132233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5" name="타원 26"/>
          <p:cNvSpPr/>
          <p:nvPr/>
        </p:nvSpPr>
        <p:spPr>
          <a:xfrm>
            <a:off x="7972429" y="4191009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76" name="타원 26"/>
          <p:cNvSpPr/>
          <p:nvPr/>
        </p:nvSpPr>
        <p:spPr>
          <a:xfrm>
            <a:off x="1272315" y="360836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공지사항 리스트 페이지의 페이징 기능</a:t>
            </a:r>
          </a:p>
        </p:txBody>
      </p:sp>
      <p:sp>
        <p:nvSpPr>
          <p:cNvPr id="92" name="타원 26"/>
          <p:cNvSpPr/>
          <p:nvPr/>
        </p:nvSpPr>
        <p:spPr>
          <a:xfrm>
            <a:off x="5219704" y="3714759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7817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DD92FA68-89D7-4A8F-9488-39232BE1DE28}"/>
              </a:ext>
            </a:extLst>
          </p:cNvPr>
          <p:cNvSpPr/>
          <p:nvPr/>
        </p:nvSpPr>
        <p:spPr>
          <a:xfrm>
            <a:off x="1371760" y="1544493"/>
            <a:ext cx="10388841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예약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예약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오른쪽에 객실정보 및 현재 객실 예약 리스트 출력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왼쪽에 달력 예약 출력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달력에서 시작일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종료일 클릭 시 예약 버튼 활성화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목록 버튼 클릭 시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리스트로 이동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 누르면 예약 동의 페이지로 이동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동의 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예약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동의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각종 이용약관 동의 클릭 시 내용 출력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각종 이용약관 미 동의 시 예약 불가능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내용 및 최종 결제금액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출력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 클릭 시 예약 진행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D57295DC-C41C-494C-ACCC-8478627151C8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48B55C8D-1C20-4B07-BD98-DAE9DE3E6405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3DE1C806-3EDE-43F6-84F7-E8CEDD4EB0C1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직각 삼각형 30">
            <a:extLst>
              <a:ext uri="{FF2B5EF4-FFF2-40B4-BE49-F238E27FC236}">
                <a16:creationId xmlns="" xmlns:a16="http://schemas.microsoft.com/office/drawing/2014/main" id="{5B67F235-16BF-4DAE-A086-DAF3710D1AC8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EDBE5FD4-BBB5-4562-9DAA-9C5C91E4B7B2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369C9E6E-E054-497D-A242-7E04BB795666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F1C6061B-90D8-4400-B71B-60A463112654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CBB98809-5E09-4512-A5DD-459273EED432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8FD57D6C-FAFC-4988-96E1-61D498C9267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A2AAE230-2707-42F3-8198-602AA3DFB4C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B1284A9C-F0F2-4E85-B4E4-3F4FF2773A8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AE72E7C4-B555-4432-9268-1A52E59C82CF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3C8EC78D-AEFA-4BA7-BDB8-FE7AC08CA8D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364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89524" y="2519850"/>
            <a:ext cx="6336000" cy="2603333"/>
          </a:xfrm>
          <a:prstGeom prst="rect">
            <a:avLst/>
          </a:prstGeom>
        </p:spPr>
      </p:pic>
      <p:cxnSp>
        <p:nvCxnSpPr>
          <p:cNvPr id="97" name="직선 화살표 연결선 92"/>
          <p:cNvCxnSpPr/>
          <p:nvPr/>
        </p:nvCxnSpPr>
        <p:spPr>
          <a:xfrm rot="5400000" flipH="1" flipV="1">
            <a:off x="2671762" y="2871786"/>
            <a:ext cx="485775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2678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게시판관리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 공지사항 등록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글 제목이 공백이면 알림창이 출력됨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글 내용이 공백이면 알림창이 출력됨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50062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이미지의 첨부는 관리자 선택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등록 버튼 클릭 시 </a:t>
            </a:r>
            <a:r>
              <a:rPr lang="en-US" altLang="ko-KR" sz="1400">
                <a:latin typeface="나눔스퀘어_ac"/>
                <a:ea typeface="나눔스퀘어_ac"/>
              </a:rPr>
              <a:t>confirm</a:t>
            </a:r>
            <a:r>
              <a:rPr lang="ko-KR" altLang="en-US" sz="1400">
                <a:latin typeface="나눔스퀘어_ac"/>
                <a:ea typeface="나눔스퀘어_ac"/>
              </a:rPr>
              <a:t> 창이 출력됨</a:t>
            </a:r>
          </a:p>
        </p:txBody>
      </p:sp>
      <p:sp>
        <p:nvSpPr>
          <p:cNvPr id="65" name="타원 26"/>
          <p:cNvSpPr/>
          <p:nvPr/>
        </p:nvSpPr>
        <p:spPr>
          <a:xfrm>
            <a:off x="2771775" y="331865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74" name="타원 26"/>
          <p:cNvSpPr/>
          <p:nvPr/>
        </p:nvSpPr>
        <p:spPr>
          <a:xfrm>
            <a:off x="7734299" y="4618008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5" name="타원 26"/>
          <p:cNvSpPr/>
          <p:nvPr/>
        </p:nvSpPr>
        <p:spPr>
          <a:xfrm>
            <a:off x="2762253" y="4229108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76" name="타원 26"/>
          <p:cNvSpPr/>
          <p:nvPr/>
        </p:nvSpPr>
        <p:spPr>
          <a:xfrm>
            <a:off x="2777265" y="289398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목록 버튼 클릭 시 공지사항 리스트 페이지로 이동</a:t>
            </a:r>
          </a:p>
        </p:txBody>
      </p:sp>
      <p:sp>
        <p:nvSpPr>
          <p:cNvPr id="92" name="타원 26"/>
          <p:cNvSpPr/>
          <p:nvPr/>
        </p:nvSpPr>
        <p:spPr>
          <a:xfrm>
            <a:off x="7219955" y="4619634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60950" y="1618649"/>
            <a:ext cx="3420000" cy="981524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39724" y="2940428"/>
            <a:ext cx="3420000" cy="977142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220899" y="5498925"/>
            <a:ext cx="3420000" cy="969508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cxnSp>
        <p:nvCxnSpPr>
          <p:cNvPr id="98" name="직선 화살표 연결선 92"/>
          <p:cNvCxnSpPr/>
          <p:nvPr/>
        </p:nvCxnSpPr>
        <p:spPr>
          <a:xfrm>
            <a:off x="3057525" y="3429000"/>
            <a:ext cx="3524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2"/>
          <p:cNvCxnSpPr/>
          <p:nvPr/>
        </p:nvCxnSpPr>
        <p:spPr>
          <a:xfrm rot="16200000" flipH="1">
            <a:off x="7124699" y="5048250"/>
            <a:ext cx="485775" cy="9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62991"/>
      </p:ext>
    </p:extLst>
  </p:cSld>
  <p:clrMapOvr>
    <a:masterClrMapping/>
  </p:clrMapOvr>
  <p:transition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그림 9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22526" y="2023950"/>
            <a:ext cx="6336000" cy="3853855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123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게시판관리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 공지사항 상세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공지사항 상세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편집 버튼 클릭 시 공지사항 수정 페이지로 이동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목록 버튼 클릭 시 공지사항 리스트 페이지로 이동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4958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endParaRPr lang="ko-KR" altLang="en-US" sz="1400">
              <a:latin typeface="나눔스퀘어_ac"/>
              <a:ea typeface="나눔스퀘어_ac"/>
            </a:endParaRPr>
          </a:p>
        </p:txBody>
      </p:sp>
      <p:sp>
        <p:nvSpPr>
          <p:cNvPr id="65" name="타원 26"/>
          <p:cNvSpPr/>
          <p:nvPr/>
        </p:nvSpPr>
        <p:spPr>
          <a:xfrm>
            <a:off x="7724775" y="530938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76" name="타원 26"/>
          <p:cNvSpPr/>
          <p:nvPr/>
        </p:nvSpPr>
        <p:spPr>
          <a:xfrm>
            <a:off x="7158766" y="531333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4958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endParaRPr lang="ko-KR" altLang="en-US" sz="1400">
              <a:latin typeface="나눔스퀘어_ac"/>
              <a:ea typeface="나눔스퀘어_ac"/>
            </a:endParaRPr>
          </a:p>
        </p:txBody>
      </p:sp>
      <p:sp>
        <p:nvSpPr>
          <p:cNvPr id="101" name="타원 26"/>
          <p:cNvSpPr/>
          <p:nvPr/>
        </p:nvSpPr>
        <p:spPr>
          <a:xfrm>
            <a:off x="1977166" y="217008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9" name="그림 28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819460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87076" y="1842075"/>
            <a:ext cx="6336000" cy="4060600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2248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게시판관리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 공지사항 수정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공지사항 수정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이전에 작성했던 글 제목 수정 가능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이전에 작성했던 글 내용 수정 가능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수정 버튼 클릭 시 </a:t>
            </a:r>
            <a:r>
              <a:rPr lang="en-US" altLang="ko-KR" sz="1400">
                <a:latin typeface="나눔스퀘어_ac"/>
                <a:ea typeface="나눔스퀘어_ac"/>
              </a:rPr>
              <a:t>confirm </a:t>
            </a:r>
            <a:r>
              <a:rPr lang="ko-KR" altLang="en-US" sz="1400">
                <a:latin typeface="나눔스퀘어_ac"/>
                <a:ea typeface="나눔스퀘어_ac"/>
              </a:rPr>
              <a:t>창이 출력됨</a:t>
            </a:r>
          </a:p>
        </p:txBody>
      </p:sp>
      <p:sp>
        <p:nvSpPr>
          <p:cNvPr id="65" name="타원 26"/>
          <p:cNvSpPr/>
          <p:nvPr/>
        </p:nvSpPr>
        <p:spPr>
          <a:xfrm>
            <a:off x="7724775" y="530938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2539141" y="2646334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목록 버튼 클릭 시 공지사항 리스트 페이지로 이동</a:t>
            </a:r>
          </a:p>
        </p:txBody>
      </p:sp>
      <p:sp>
        <p:nvSpPr>
          <p:cNvPr id="101" name="타원 26"/>
          <p:cNvSpPr/>
          <p:nvPr/>
        </p:nvSpPr>
        <p:spPr>
          <a:xfrm>
            <a:off x="1958116" y="197958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4" name="타원 26"/>
          <p:cNvSpPr/>
          <p:nvPr/>
        </p:nvSpPr>
        <p:spPr>
          <a:xfrm>
            <a:off x="2558191" y="227486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cxnSp>
        <p:nvCxnSpPr>
          <p:cNvPr id="106" name="직선 화살표 연결선 92"/>
          <p:cNvCxnSpPr/>
          <p:nvPr/>
        </p:nvCxnSpPr>
        <p:spPr>
          <a:xfrm rot="5400000" flipH="1" flipV="1">
            <a:off x="7129463" y="5300661"/>
            <a:ext cx="485775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그림 10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24000" y="4059375"/>
            <a:ext cx="3420000" cy="990200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sp>
        <p:nvSpPr>
          <p:cNvPr id="103" name="타원 26"/>
          <p:cNvSpPr/>
          <p:nvPr/>
        </p:nvSpPr>
        <p:spPr>
          <a:xfrm>
            <a:off x="7234966" y="532286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2" name="그림 31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63513"/>
      </p:ext>
    </p:extLst>
  </p:cSld>
  <p:clrMapOvr>
    <a:masterClrMapping/>
  </p:clrMapOvr>
  <p:transition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87076" y="1842075"/>
            <a:ext cx="6336000" cy="4060600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3264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게시판관리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 공지사항 수정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공지사항 수정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이전에 작성했던 글 제목 수정 가능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이전에 작성했던 글 내용 수정 가능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수정 버튼 클릭 시 </a:t>
            </a:r>
            <a:r>
              <a:rPr lang="en-US" altLang="ko-KR" sz="1400">
                <a:latin typeface="나눔스퀘어_ac"/>
                <a:ea typeface="나눔스퀘어_ac"/>
              </a:rPr>
              <a:t>confirm </a:t>
            </a:r>
            <a:r>
              <a:rPr lang="ko-KR" altLang="en-US" sz="1400">
                <a:latin typeface="나눔스퀘어_ac"/>
                <a:ea typeface="나눔스퀘어_ac"/>
              </a:rPr>
              <a:t>창이 출력됨</a:t>
            </a:r>
          </a:p>
        </p:txBody>
      </p:sp>
      <p:sp>
        <p:nvSpPr>
          <p:cNvPr id="65" name="타원 26"/>
          <p:cNvSpPr/>
          <p:nvPr/>
        </p:nvSpPr>
        <p:spPr>
          <a:xfrm>
            <a:off x="7724775" y="530938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2539141" y="2646334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목록 버튼 클릭 시 공지사항 리스트 페이지로 이동</a:t>
            </a:r>
          </a:p>
        </p:txBody>
      </p:sp>
      <p:sp>
        <p:nvSpPr>
          <p:cNvPr id="101" name="타원 26"/>
          <p:cNvSpPr/>
          <p:nvPr/>
        </p:nvSpPr>
        <p:spPr>
          <a:xfrm>
            <a:off x="1958116" y="197958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4" name="타원 26"/>
          <p:cNvSpPr/>
          <p:nvPr/>
        </p:nvSpPr>
        <p:spPr>
          <a:xfrm>
            <a:off x="2558191" y="227486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cxnSp>
        <p:nvCxnSpPr>
          <p:cNvPr id="106" name="직선 화살표 연결선 92"/>
          <p:cNvCxnSpPr/>
          <p:nvPr/>
        </p:nvCxnSpPr>
        <p:spPr>
          <a:xfrm rot="5400000" flipH="1" flipV="1">
            <a:off x="7129463" y="5300661"/>
            <a:ext cx="485775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그림 10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24000" y="4059375"/>
            <a:ext cx="3420000" cy="990200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sp>
        <p:nvSpPr>
          <p:cNvPr id="103" name="타원 26"/>
          <p:cNvSpPr/>
          <p:nvPr/>
        </p:nvSpPr>
        <p:spPr>
          <a:xfrm>
            <a:off x="7234966" y="532286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2" name="그림 31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104724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37818"/>
          </a:xfrm>
          <a:prstGeom prst="rect">
            <a:avLst/>
          </a:prstGeom>
          <a:solidFill>
            <a:srgbClr val="303841"/>
          </a:solidFill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6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관리자 문의게시판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</a:t>
            </a:r>
            <a:r>
              <a:rPr lang="ko-KR" altLang="en-US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김도윤</a:t>
            </a:r>
            <a:r>
              <a:rPr lang="en-US" altLang="ko-KR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</a:t>
            </a:r>
            <a:endParaRPr lang="en-US" altLang="ko-KR" sz="2000" b="1" dirty="0"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1353632680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그림 10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89174" y="3374999"/>
            <a:ext cx="6336000" cy="3215175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2883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게시판관리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 문의사항 리스트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문의사항 리스트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글번호 내림차순으로 정렬하고 계층형으로 출력됨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사용자의 문의글 제목 클릭 시 해당 글 상세 페이지로 이동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관리자의 문의글 제목 클릭 시 해당 글 상세 페이지로 이동</a:t>
            </a:r>
          </a:p>
        </p:txBody>
      </p:sp>
      <p:sp>
        <p:nvSpPr>
          <p:cNvPr id="65" name="타원 26"/>
          <p:cNvSpPr/>
          <p:nvPr/>
        </p:nvSpPr>
        <p:spPr>
          <a:xfrm>
            <a:off x="4572000" y="6261878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4572000" y="3913159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문의사항 리스트 페이지의 페이징 기능</a:t>
            </a:r>
          </a:p>
        </p:txBody>
      </p:sp>
      <p:sp>
        <p:nvSpPr>
          <p:cNvPr id="101" name="타원 26"/>
          <p:cNvSpPr/>
          <p:nvPr/>
        </p:nvSpPr>
        <p:spPr>
          <a:xfrm>
            <a:off x="2005741" y="334166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4" name="타원 26"/>
          <p:cNvSpPr/>
          <p:nvPr/>
        </p:nvSpPr>
        <p:spPr>
          <a:xfrm>
            <a:off x="1862866" y="371313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103" name="타원 26"/>
          <p:cNvSpPr/>
          <p:nvPr/>
        </p:nvSpPr>
        <p:spPr>
          <a:xfrm>
            <a:off x="4572000" y="425767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pic>
        <p:nvPicPr>
          <p:cNvPr id="108" name="그림 10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7025" y="1729099"/>
            <a:ext cx="5400000" cy="1699900"/>
          </a:xfrm>
          <a:prstGeom prst="rect">
            <a:avLst/>
          </a:prstGeom>
        </p:spPr>
      </p:pic>
      <p:cxnSp>
        <p:nvCxnSpPr>
          <p:cNvPr id="109" name="직선 화살표 연결선 92"/>
          <p:cNvCxnSpPr>
            <a:stCxn id="104" idx="6"/>
          </p:cNvCxnSpPr>
          <p:nvPr/>
        </p:nvCxnSpPr>
        <p:spPr>
          <a:xfrm flipV="1">
            <a:off x="2162175" y="3133725"/>
            <a:ext cx="1343025" cy="6897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2" name="그림 31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47558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그림 10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19150" y="2577450"/>
            <a:ext cx="6336000" cy="2503742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4153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게시판관리 페이지 </a:t>
            </a:r>
            <a:r>
              <a:rPr lang="ko-KR" altLang="en-US" sz="20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 문의 상세페이지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문의사항 상세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4958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글 제목이 </a:t>
            </a:r>
            <a:r>
              <a:rPr lang="en-US" altLang="ko-KR" sz="1400">
                <a:latin typeface="나눔스퀘어_ac"/>
                <a:ea typeface="나눔스퀘어_ac"/>
              </a:rPr>
              <a:t>readonly</a:t>
            </a:r>
            <a:r>
              <a:rPr lang="ko-KR" altLang="en-US" sz="1400">
                <a:latin typeface="나눔스퀘어_ac"/>
                <a:ea typeface="나눔스퀘어_ac"/>
              </a:rPr>
              <a:t>로 출력됨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50062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 글 내용이 </a:t>
            </a:r>
            <a:r>
              <a:rPr lang="en-US" altLang="ko-KR" sz="1400">
                <a:latin typeface="나눔스퀘어_ac"/>
                <a:ea typeface="나눔스퀘어_ac"/>
              </a:rPr>
              <a:t>readonly</a:t>
            </a:r>
            <a:r>
              <a:rPr lang="ko-KR" altLang="en-US" sz="1400">
                <a:latin typeface="나눔스퀘어_ac"/>
                <a:ea typeface="나눔스퀘어_ac"/>
              </a:rPr>
              <a:t>로 출력됨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답글 버튼 클릭 시 해당 문의글의 답글 페이지로 이동</a:t>
            </a:r>
          </a:p>
        </p:txBody>
      </p:sp>
      <p:sp>
        <p:nvSpPr>
          <p:cNvPr id="65" name="타원 26"/>
          <p:cNvSpPr/>
          <p:nvPr/>
        </p:nvSpPr>
        <p:spPr>
          <a:xfrm>
            <a:off x="8124824" y="4585481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2828924" y="3722662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목록 버튼 클릭 시 문의사항 리스트 페이지로 이동</a:t>
            </a:r>
          </a:p>
        </p:txBody>
      </p:sp>
      <p:sp>
        <p:nvSpPr>
          <p:cNvPr id="101" name="타원 26"/>
          <p:cNvSpPr/>
          <p:nvPr/>
        </p:nvSpPr>
        <p:spPr>
          <a:xfrm>
            <a:off x="2434366" y="273763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4" name="타원 26"/>
          <p:cNvSpPr/>
          <p:nvPr/>
        </p:nvSpPr>
        <p:spPr>
          <a:xfrm>
            <a:off x="2824891" y="331865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103" name="타원 26"/>
          <p:cNvSpPr/>
          <p:nvPr/>
        </p:nvSpPr>
        <p:spPr>
          <a:xfrm>
            <a:off x="7277100" y="4591052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3142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3100" y="2857275"/>
            <a:ext cx="6336000" cy="2490703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3137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게시판관리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문의상세(관리자)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문의사항 상세(관리자)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4958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글 제목이 </a:t>
            </a:r>
            <a:r>
              <a:rPr lang="en-US" altLang="ko-KR" sz="1400">
                <a:latin typeface="나눔스퀘어_ac"/>
                <a:ea typeface="나눔스퀘어_ac"/>
              </a:rPr>
              <a:t>readonly</a:t>
            </a:r>
            <a:r>
              <a:rPr lang="ko-KR" altLang="en-US" sz="1400">
                <a:latin typeface="나눔스퀘어_ac"/>
                <a:ea typeface="나눔스퀘어_ac"/>
              </a:rPr>
              <a:t>로 출력됨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50062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 글 내용이 </a:t>
            </a:r>
            <a:r>
              <a:rPr lang="en-US" altLang="ko-KR" sz="1400">
                <a:latin typeface="나눔스퀘어_ac"/>
                <a:ea typeface="나눔스퀘어_ac"/>
              </a:rPr>
              <a:t>readonly</a:t>
            </a:r>
            <a:r>
              <a:rPr lang="ko-KR" altLang="en-US" sz="1400">
                <a:latin typeface="나눔스퀘어_ac"/>
                <a:ea typeface="나눔스퀘어_ac"/>
              </a:rPr>
              <a:t>로 출력됨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수정 버튼 클릭 시 해당 답글의 수정 페이지로 이동</a:t>
            </a:r>
          </a:p>
        </p:txBody>
      </p:sp>
      <p:sp>
        <p:nvSpPr>
          <p:cNvPr id="65" name="타원 26"/>
          <p:cNvSpPr/>
          <p:nvPr/>
        </p:nvSpPr>
        <p:spPr>
          <a:xfrm>
            <a:off x="8048623" y="4842652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2657474" y="4036987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목록 버튼 클릭 시 문의사항 리스트 페이지로 이동</a:t>
            </a:r>
          </a:p>
        </p:txBody>
      </p:sp>
      <p:sp>
        <p:nvSpPr>
          <p:cNvPr id="101" name="타원 26"/>
          <p:cNvSpPr/>
          <p:nvPr/>
        </p:nvSpPr>
        <p:spPr>
          <a:xfrm>
            <a:off x="2301016" y="283288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4" name="타원 26"/>
          <p:cNvSpPr/>
          <p:nvPr/>
        </p:nvSpPr>
        <p:spPr>
          <a:xfrm>
            <a:off x="2653441" y="369965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103" name="타원 26"/>
          <p:cNvSpPr/>
          <p:nvPr/>
        </p:nvSpPr>
        <p:spPr>
          <a:xfrm>
            <a:off x="7115174" y="4829176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687253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90800" y="2736675"/>
            <a:ext cx="6336000" cy="2344761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2629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게시판관리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문의 </a:t>
            </a:r>
            <a:r>
              <a:rPr lang="ko-KR" altLang="en-US" sz="2000" b="1" dirty="0" err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답글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페이지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문의사항 답글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사용자 문의사항 제목 앞에   ㄴ</a:t>
            </a:r>
            <a:r>
              <a:rPr lang="en-US" altLang="ko-KR" sz="1400">
                <a:latin typeface="나눔스퀘어_ac"/>
                <a:ea typeface="나눔스퀘어_ac"/>
              </a:rPr>
              <a:t>[</a:t>
            </a:r>
            <a:r>
              <a:rPr lang="ko-KR" altLang="en-US" sz="1400">
                <a:latin typeface="나눔스퀘어_ac"/>
                <a:ea typeface="나눔스퀘어_ac"/>
              </a:rPr>
              <a:t>답글]</a:t>
            </a:r>
            <a:r>
              <a:rPr lang="en-US" altLang="ko-KR" sz="1400">
                <a:latin typeface="나눔스퀘어_ac"/>
                <a:ea typeface="나눔스퀘어_ac"/>
              </a:rPr>
              <a:t> </a:t>
            </a:r>
            <a:r>
              <a:rPr lang="ko-KR" altLang="en-US" sz="1400">
                <a:latin typeface="나눔스퀘어_ac"/>
                <a:ea typeface="나눔스퀘어_ac"/>
              </a:rPr>
              <a:t>이 자동으로 출력됨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 사용자 문의사항 글 내용 앞에   </a:t>
            </a:r>
            <a:r>
              <a:rPr lang="en-US" altLang="ko-KR" sz="1400">
                <a:latin typeface="나눔스퀘어_ac"/>
                <a:ea typeface="나눔스퀘어_ac"/>
              </a:rPr>
              <a:t>re:</a:t>
            </a:r>
            <a:r>
              <a:rPr lang="ko-KR" altLang="en-US" sz="1400">
                <a:latin typeface="나눔스퀘어_ac"/>
                <a:ea typeface="나눔스퀘어_ac"/>
              </a:rPr>
              <a:t> 이 자동으로 출력됨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등록 버튼 클릭 시 </a:t>
            </a:r>
            <a:r>
              <a:rPr lang="en-US" altLang="ko-KR" sz="1400">
                <a:latin typeface="나눔스퀘어_ac"/>
                <a:ea typeface="나눔스퀘어_ac"/>
              </a:rPr>
              <a:t>confirm</a:t>
            </a:r>
            <a:r>
              <a:rPr lang="ko-KR" altLang="en-US" sz="1400">
                <a:latin typeface="나눔스퀘어_ac"/>
                <a:ea typeface="나눔스퀘어_ac"/>
              </a:rPr>
              <a:t> 창이 출력됨</a:t>
            </a:r>
          </a:p>
        </p:txBody>
      </p:sp>
      <p:sp>
        <p:nvSpPr>
          <p:cNvPr id="65" name="타원 26"/>
          <p:cNvSpPr/>
          <p:nvPr/>
        </p:nvSpPr>
        <p:spPr>
          <a:xfrm>
            <a:off x="8134348" y="4585477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2905123" y="3856012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목록 버튼 클릭 시 문의사항 리스트 페이지로 이동</a:t>
            </a:r>
          </a:p>
        </p:txBody>
      </p:sp>
      <p:sp>
        <p:nvSpPr>
          <p:cNvPr id="101" name="타원 26"/>
          <p:cNvSpPr/>
          <p:nvPr/>
        </p:nvSpPr>
        <p:spPr>
          <a:xfrm>
            <a:off x="2301016" y="283288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4" name="타원 26"/>
          <p:cNvSpPr/>
          <p:nvPr/>
        </p:nvSpPr>
        <p:spPr>
          <a:xfrm>
            <a:off x="2891566" y="310353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103" name="타원 26"/>
          <p:cNvSpPr/>
          <p:nvPr/>
        </p:nvSpPr>
        <p:spPr>
          <a:xfrm>
            <a:off x="7232222" y="459105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pic>
        <p:nvPicPr>
          <p:cNvPr id="115" name="그림 1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34975" y="4851225"/>
            <a:ext cx="3420000" cy="969508"/>
          </a:xfrm>
          <a:prstGeom prst="rect">
            <a:avLst/>
          </a:prstGeom>
        </p:spPr>
      </p:pic>
      <p:cxnSp>
        <p:nvCxnSpPr>
          <p:cNvPr id="117" name="직선 화살표 연결선 92"/>
          <p:cNvCxnSpPr>
            <a:stCxn id="103" idx="2"/>
          </p:cNvCxnSpPr>
          <p:nvPr/>
        </p:nvCxnSpPr>
        <p:spPr>
          <a:xfrm rot="10800000" flipV="1">
            <a:off x="6562726" y="4701395"/>
            <a:ext cx="669496" cy="118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2" name="그림 31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421861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그림 1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03924" y="2763762"/>
            <a:ext cx="6336000" cy="2340125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3137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게시판관리 페이지 </a:t>
            </a:r>
            <a:r>
              <a:rPr lang="ko-KR" altLang="en-US" sz="20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답글 수정 페이지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문의사항 답글 수정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관리자 문의사항 제목이 </a:t>
            </a:r>
            <a:r>
              <a:rPr lang="en-US" altLang="ko-KR" sz="1400">
                <a:latin typeface="나눔스퀘어_ac"/>
                <a:ea typeface="나눔스퀘어_ac"/>
              </a:rPr>
              <a:t>readonly</a:t>
            </a:r>
            <a:r>
              <a:rPr lang="ko-KR" altLang="en-US" sz="1400">
                <a:latin typeface="나눔스퀘어_ac"/>
                <a:ea typeface="나눔스퀘어_ac"/>
              </a:rPr>
              <a:t>로 출력됨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 관리자 문의사항 내용이 자동으로 출력됨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등록 버튼 클릭 시 </a:t>
            </a:r>
            <a:r>
              <a:rPr lang="en-US" altLang="ko-KR" sz="1400">
                <a:latin typeface="나눔스퀘어_ac"/>
                <a:ea typeface="나눔스퀘어_ac"/>
              </a:rPr>
              <a:t>confirm</a:t>
            </a:r>
            <a:r>
              <a:rPr lang="ko-KR" altLang="en-US" sz="1400">
                <a:latin typeface="나눔스퀘어_ac"/>
                <a:ea typeface="나눔스퀘어_ac"/>
              </a:rPr>
              <a:t> 창이 출력됨</a:t>
            </a:r>
          </a:p>
        </p:txBody>
      </p:sp>
      <p:sp>
        <p:nvSpPr>
          <p:cNvPr id="65" name="타원 26"/>
          <p:cNvSpPr/>
          <p:nvPr/>
        </p:nvSpPr>
        <p:spPr>
          <a:xfrm>
            <a:off x="8134348" y="4585477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2905123" y="3856012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목록 버튼 클릭 시 문의사항 리스트 페이지로 이동</a:t>
            </a:r>
          </a:p>
        </p:txBody>
      </p:sp>
      <p:sp>
        <p:nvSpPr>
          <p:cNvPr id="101" name="타원 26"/>
          <p:cNvSpPr/>
          <p:nvPr/>
        </p:nvSpPr>
        <p:spPr>
          <a:xfrm>
            <a:off x="2301016" y="283288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4" name="타원 26"/>
          <p:cNvSpPr/>
          <p:nvPr/>
        </p:nvSpPr>
        <p:spPr>
          <a:xfrm>
            <a:off x="2929666" y="320831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103" name="타원 26"/>
          <p:cNvSpPr/>
          <p:nvPr/>
        </p:nvSpPr>
        <p:spPr>
          <a:xfrm>
            <a:off x="7232222" y="459105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cxnSp>
        <p:nvCxnSpPr>
          <p:cNvPr id="117" name="직선 화살표 연결선 92"/>
          <p:cNvCxnSpPr>
            <a:stCxn id="103" idx="2"/>
          </p:cNvCxnSpPr>
          <p:nvPr/>
        </p:nvCxnSpPr>
        <p:spPr>
          <a:xfrm rot="10800000" flipV="1">
            <a:off x="6562726" y="4701395"/>
            <a:ext cx="669496" cy="118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그림 1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34925" y="4746450"/>
            <a:ext cx="3420000" cy="969508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2" name="그림 31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31549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B7396A0E-50BA-4AAB-8CD2-D9400F5A61AD}"/>
              </a:ext>
            </a:extLst>
          </p:cNvPr>
          <p:cNvSpPr/>
          <p:nvPr/>
        </p:nvSpPr>
        <p:spPr>
          <a:xfrm>
            <a:off x="1373042" y="1639087"/>
            <a:ext cx="10523341" cy="5216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마이페이지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내정보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실시간 예약 리스트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지난 예약 리스트</a:t>
            </a:r>
            <a:endParaRPr lang="en-US" altLang="ko-KR" sz="2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내정보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이름 핸드폰 번호 생년월일 확인 가능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수정하기 클릭 시 비밀번호 확인 후 핸드폰번호 수정 가능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실시간 예약 리스트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시작일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종료일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 금액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결제 방법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상태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예약취소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상태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대기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확정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취소신청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가능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예약일 시작 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취소 시 사유 필수로 기입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지난 예약 리스트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금액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시작일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종료일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 작성 클릭 시 리뷰작성 페이지로 이동하고 리뷰 작성 완료 후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상세 페이지로 이동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리뷰는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회만 작성 가능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869BBBF1-4157-4665-BE71-3C944E5D5B40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708E3287-BC5D-4DEC-922D-569F8E79FDE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0F70FAC4-3882-4B77-A071-7C0FF6438927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직각 삼각형 31">
            <a:extLst>
              <a:ext uri="{FF2B5EF4-FFF2-40B4-BE49-F238E27FC236}">
                <a16:creationId xmlns="" xmlns:a16="http://schemas.microsoft.com/office/drawing/2014/main" id="{53D4C4AF-B64A-48FF-B5B5-CD1C153DBB21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A4702452-7523-4E4D-9B3B-8C94D3B0126A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CA655F5-DE2C-479D-92BF-81BEE8BB876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E994FE21-34B0-4806-A701-14FEB8914E2D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F0DD1BF7-7DCD-41D4-8475-A346AC29FCE9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3925F54A-2110-4641-84F1-45B6954F42DA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7D7ACB0D-0597-406D-89EC-1CD0C32E0B21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8DD8F9F4-D17D-4891-9EF4-0B33F37044D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C34068D0-2766-41C6-B71D-C0421725E97A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CD560AE6-EC83-48B4-BE66-2351C9DDF280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회원</a:t>
              </a:r>
              <a:r>
                <a:rPr lang="en-US" altLang="ko-KR" sz="2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7332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48500" y="2487141"/>
            <a:ext cx="6336000" cy="3026717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2756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상품 관리 페이지 </a:t>
            </a:r>
            <a:r>
              <a:rPr lang="ko-KR" altLang="en-US" sz="20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상품 리스트 페이지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캠핑 상품 리스트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캠핑 상품 등록 클릭 시 상품 등록 페이지로 이동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 상품 번호 내림차순으로 정렬됨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상품명을 클릭 시 캠핑 상품 상세 페이지로 이동</a:t>
            </a:r>
          </a:p>
        </p:txBody>
      </p:sp>
      <p:sp>
        <p:nvSpPr>
          <p:cNvPr id="65" name="타원 26"/>
          <p:cNvSpPr/>
          <p:nvPr/>
        </p:nvSpPr>
        <p:spPr>
          <a:xfrm>
            <a:off x="5490440" y="5177182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3368387" y="320831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캠핑 리스트 페이지의 페이징 기능</a:t>
            </a:r>
          </a:p>
        </p:txBody>
      </p:sp>
      <p:sp>
        <p:nvSpPr>
          <p:cNvPr id="101" name="타원 26"/>
          <p:cNvSpPr/>
          <p:nvPr/>
        </p:nvSpPr>
        <p:spPr>
          <a:xfrm>
            <a:off x="1554890" y="331865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4" name="타원 26"/>
          <p:cNvSpPr/>
          <p:nvPr/>
        </p:nvSpPr>
        <p:spPr>
          <a:xfrm>
            <a:off x="1568168" y="366502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103" name="타원 26"/>
          <p:cNvSpPr/>
          <p:nvPr/>
        </p:nvSpPr>
        <p:spPr>
          <a:xfrm>
            <a:off x="5618745" y="3520209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47312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그림 1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7926" y="1665572"/>
            <a:ext cx="6336000" cy="4882318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0978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상품 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상품 상세 페이지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캠핑 상품 상세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캠핑장의 메인 사진으로 보여질 사진 출력됨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 썸네일 사진 클릭 시 메인 사진이 변경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수정 버튼 클릭 시 해당 상품의 수정 페이지로 이동</a:t>
            </a:r>
          </a:p>
        </p:txBody>
      </p:sp>
      <p:sp>
        <p:nvSpPr>
          <p:cNvPr id="65" name="타원 26"/>
          <p:cNvSpPr/>
          <p:nvPr/>
        </p:nvSpPr>
        <p:spPr>
          <a:xfrm>
            <a:off x="7966939" y="600845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2286001" y="4663041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목록 버튼 클릭 시 상품 리스트 페이지로 이동</a:t>
            </a:r>
          </a:p>
        </p:txBody>
      </p:sp>
      <p:sp>
        <p:nvSpPr>
          <p:cNvPr id="101" name="타원 26"/>
          <p:cNvSpPr/>
          <p:nvPr/>
        </p:nvSpPr>
        <p:spPr>
          <a:xfrm>
            <a:off x="2057117" y="1751359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4" name="타원 26"/>
          <p:cNvSpPr/>
          <p:nvPr/>
        </p:nvSpPr>
        <p:spPr>
          <a:xfrm>
            <a:off x="2243577" y="4011384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103" name="타원 26"/>
          <p:cNvSpPr/>
          <p:nvPr/>
        </p:nvSpPr>
        <p:spPr>
          <a:xfrm>
            <a:off x="7012858" y="6005368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91780"/>
      </p:ext>
    </p:extLst>
  </p:cSld>
  <p:clrMapOvr>
    <a:masterClrMapping/>
  </p:clrMapOvr>
  <p:transition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그림 1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04303" y="2337204"/>
            <a:ext cx="6336000" cy="4219150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0851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상품 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상품 등록 페이지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캠핑 상품 등록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캠핑 상품의 구분을 </a:t>
            </a:r>
            <a:r>
              <a:rPr lang="en-US" altLang="ko-KR" sz="1400">
                <a:latin typeface="나눔스퀘어_ac"/>
                <a:ea typeface="나눔스퀘어_ac"/>
              </a:rPr>
              <a:t>select box</a:t>
            </a:r>
            <a:r>
              <a:rPr lang="ko-KR" altLang="en-US" sz="1400">
                <a:latin typeface="나눔스퀘어_ac"/>
                <a:ea typeface="나눔스퀘어_ac"/>
              </a:rPr>
              <a:t>로 선택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 상품등록 입력칸 별로 공백이면 알림 창이 출력됨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수정 버튼 클릭 시 해당 상품의 수정 페이지로 이동</a:t>
            </a:r>
          </a:p>
        </p:txBody>
      </p:sp>
      <p:sp>
        <p:nvSpPr>
          <p:cNvPr id="65" name="타원 26"/>
          <p:cNvSpPr/>
          <p:nvPr/>
        </p:nvSpPr>
        <p:spPr>
          <a:xfrm>
            <a:off x="7966939" y="600845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2866161" y="4749632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목록 버튼 클릭 시 상품 리스트 페이지로 이동</a:t>
            </a:r>
          </a:p>
        </p:txBody>
      </p:sp>
      <p:sp>
        <p:nvSpPr>
          <p:cNvPr id="101" name="타원 26"/>
          <p:cNvSpPr/>
          <p:nvPr/>
        </p:nvSpPr>
        <p:spPr>
          <a:xfrm>
            <a:off x="2161026" y="2392132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3" name="타원 26"/>
          <p:cNvSpPr/>
          <p:nvPr/>
        </p:nvSpPr>
        <p:spPr>
          <a:xfrm>
            <a:off x="7031908" y="6024418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pic>
        <p:nvPicPr>
          <p:cNvPr id="123" name="그림 1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38877" y="2829298"/>
            <a:ext cx="4998760" cy="662135"/>
          </a:xfrm>
          <a:prstGeom prst="rect">
            <a:avLst/>
          </a:prstGeom>
        </p:spPr>
      </p:pic>
      <p:sp>
        <p:nvSpPr>
          <p:cNvPr id="104" name="타원 26"/>
          <p:cNvSpPr/>
          <p:nvPr/>
        </p:nvSpPr>
        <p:spPr>
          <a:xfrm>
            <a:off x="2875690" y="2703861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pic>
        <p:nvPicPr>
          <p:cNvPr id="128" name="그림 12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98817" y="4249008"/>
            <a:ext cx="2700000" cy="785234"/>
          </a:xfrm>
          <a:prstGeom prst="rect">
            <a:avLst/>
          </a:prstGeom>
          <a:ln w="3175">
            <a:solidFill>
              <a:schemeClr val="tx1"/>
            </a:solidFill>
            <a:prstDash val="sysDot"/>
          </a:ln>
        </p:spPr>
      </p:pic>
      <p:cxnSp>
        <p:nvCxnSpPr>
          <p:cNvPr id="129" name="직선 화살표 연결선 92"/>
          <p:cNvCxnSpPr>
            <a:stCxn id="76" idx="6"/>
          </p:cNvCxnSpPr>
          <p:nvPr/>
        </p:nvCxnSpPr>
        <p:spPr>
          <a:xfrm flipV="1">
            <a:off x="3165470" y="4632613"/>
            <a:ext cx="1276643" cy="2273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4" name="그림 33"/>
          <p:cNvPicPr preferRelativeResize="0">
            <a:picLocks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47988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그림 1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48089" y="1485539"/>
            <a:ext cx="6336000" cy="5372461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0978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상품 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상품 수정 페이지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캠핑 상품 수정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해당 상품의 값들을 입력 받는 형식으로 출력함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113880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 dirty="0">
                <a:latin typeface="나눔스퀘어_ac"/>
                <a:ea typeface="나눔스퀘어_ac"/>
              </a:rPr>
              <a:t>3.     기존 이미지 파일명에 커서를 올려두면 사진의 </a:t>
            </a:r>
            <a:r>
              <a:rPr lang="ko-KR" altLang="en-US" sz="1400" dirty="0" err="1">
                <a:latin typeface="나눔스퀘어_ac"/>
                <a:ea typeface="나눔스퀘어_ac"/>
              </a:rPr>
              <a:t>썸네일이</a:t>
            </a:r>
            <a:r>
              <a:rPr lang="ko-KR" altLang="en-US" sz="1400" dirty="0">
                <a:latin typeface="나눔스퀘어_ac"/>
                <a:ea typeface="나눔스퀘어_ac"/>
              </a:rPr>
              <a:t> 출력됨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113402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수정 버튼 클릭 시 </a:t>
            </a:r>
            <a:r>
              <a:rPr lang="en-US" altLang="ko-KR" sz="1400">
                <a:latin typeface="나눔스퀘어_ac"/>
                <a:ea typeface="나눔스퀘어_ac"/>
              </a:rPr>
              <a:t>confirm</a:t>
            </a:r>
            <a:r>
              <a:rPr lang="ko-KR" altLang="en-US" sz="1400">
                <a:latin typeface="나눔스퀘어_ac"/>
                <a:ea typeface="나눔스퀘어_ac"/>
              </a:rPr>
              <a:t> 창이 출력되고 확인을 선택하면 상세페이지로 이동</a:t>
            </a:r>
          </a:p>
        </p:txBody>
      </p:sp>
      <p:sp>
        <p:nvSpPr>
          <p:cNvPr id="65" name="타원 26"/>
          <p:cNvSpPr/>
          <p:nvPr/>
        </p:nvSpPr>
        <p:spPr>
          <a:xfrm>
            <a:off x="8044870" y="6320181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3004707" y="4283652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목록 버튼 클릭 시 상품 리스트 페이지로 이동</a:t>
            </a:r>
          </a:p>
        </p:txBody>
      </p:sp>
      <p:sp>
        <p:nvSpPr>
          <p:cNvPr id="101" name="타원 26"/>
          <p:cNvSpPr/>
          <p:nvPr/>
        </p:nvSpPr>
        <p:spPr>
          <a:xfrm>
            <a:off x="2897049" y="1682086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3" name="타원 26"/>
          <p:cNvSpPr/>
          <p:nvPr/>
        </p:nvSpPr>
        <p:spPr>
          <a:xfrm>
            <a:off x="7205089" y="6329216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104" name="타원 26"/>
          <p:cNvSpPr/>
          <p:nvPr/>
        </p:nvSpPr>
        <p:spPr>
          <a:xfrm>
            <a:off x="2910326" y="208906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99797"/>
      </p:ext>
    </p:extLst>
  </p:cSld>
  <p:clrMapOvr>
    <a:masterClrMapping/>
  </p:clrMapOvr>
  <p:transition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99289" y="2875002"/>
            <a:ext cx="3393422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프로젝트 후기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6573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B7396A0E-50BA-4AAB-8CD2-D9400F5A61AD}"/>
              </a:ext>
            </a:extLst>
          </p:cNvPr>
          <p:cNvSpPr/>
          <p:nvPr/>
        </p:nvSpPr>
        <p:spPr>
          <a:xfrm>
            <a:off x="1373042" y="1749449"/>
            <a:ext cx="10523341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마이페이지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예약 취소 리스트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1:1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문의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예약 취소 리스트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금액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시작일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종료일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확정일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 사유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1:1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문의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제목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작성일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제목 클릭 시 상세 페이지로 이동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문의 작성 시 수정 및 삭제 불가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F257F7BE-AB18-4A65-B7AE-CBCBD4BB11AF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1ABF6BEC-F8ED-408E-8CC1-C06D7A2C9372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0136B5C9-A6EE-40F9-BF8D-96F7B9870CE6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직각 삼각형 31">
            <a:extLst>
              <a:ext uri="{FF2B5EF4-FFF2-40B4-BE49-F238E27FC236}">
                <a16:creationId xmlns="" xmlns:a16="http://schemas.microsoft.com/office/drawing/2014/main" id="{0E31071A-0BEE-4E14-BB40-529E9AFC0799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2DAC1755-92E4-4007-8A0C-EE859C34CE23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D9A846B6-ACEE-4179-B72D-80CBEBB5D8D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FED79B3B-7A00-4681-9EFB-82A0BAACDC9B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0AA0E277-5ADD-469C-A015-BF2C3F125ED4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1A33028E-CFD0-44A9-B514-FBB29130499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1C46014C-65E1-4E51-BCF0-452DB8B96FE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7B45AFAC-C526-4520-AEDB-28B0D998C464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4165DDC3-7558-4A2F-B346-B33C470AAA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D323CB02-4800-407E-91E1-31CDB7F2527A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회원</a:t>
              </a:r>
              <a:r>
                <a:rPr lang="en-US" altLang="ko-KR" sz="2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67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요구사항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7776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6AE38E34-2F3E-4C5A-8809-CB127C7C6A4E}"/>
              </a:ext>
            </a:extLst>
          </p:cNvPr>
          <p:cNvSpPr/>
          <p:nvPr/>
        </p:nvSpPr>
        <p:spPr>
          <a:xfrm>
            <a:off x="1373043" y="1749449"/>
            <a:ext cx="10407626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메인 페이지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전일 매출 표시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신규 예약 대기 표시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 시 신규 예약 리스트로 이동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금일 방문 고객 표시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 시 예약 리스트로 이동 후 예약 시작일을 오늘날짜로 검색해서 출력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신규 회원 표시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 시 회원 리스트로 이동 후 </a:t>
            </a: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가입일을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오늘날짜로 검색해서 출력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F1122AE3-97CD-45F7-9E4E-5499E005E34A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8E6C3C8A-A95D-4200-ADBD-F33C15B94C53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50ED8F96-186C-4F6A-BF37-79E7D4FEE399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="" xmlns:a16="http://schemas.microsoft.com/office/drawing/2014/main" id="{AD9D11A1-54B3-4438-A07E-51A111619836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EFD40B86-CA7C-41E1-9903-ADE0B3607CC7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88D8C7A-E6BA-49C0-8E8B-16BAB0987FD1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455380AE-6D4E-425C-9029-8A7119152AF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969DF3BC-AB7F-4984-9C4A-82CA61937819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EC3174C4-8677-4411-AF90-813FEC2EC092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884263AB-4DE0-43D8-A9F4-88D8FFAAE60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AA941BED-A46A-492C-BA60-9BE5638D9134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53592C3-D11E-4760-8EF4-9F007AD2047A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59A41D62-4D7C-4F37-8007-ECB6FAE3A7AB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그림 18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674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6AE38E34-2F3E-4C5A-8809-CB127C7C6A4E}"/>
              </a:ext>
            </a:extLst>
          </p:cNvPr>
          <p:cNvSpPr/>
          <p:nvPr/>
        </p:nvSpPr>
        <p:spPr>
          <a:xfrm>
            <a:off x="1373042" y="1749449"/>
            <a:ext cx="1037636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통계 페이지 관리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예약 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 통계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월별 매출 통계 차트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캠핑존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별 예약 통계 차트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취소 사유 통계 차트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 페이지 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 리스트 출력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 전체 리스트를 최근 가입일 순으로 정렬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 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이메일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전화번호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가입일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 아이디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전화번호를 키워드로 검색기능 추가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8E4B81D2-CABB-4EED-84C3-F19E77113E0F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EC03A089-A48D-4F6C-8A0E-8B7A4A8051E1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F04EFBB8-8476-4625-A9EC-9C571A61A7B4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="" xmlns:a16="http://schemas.microsoft.com/office/drawing/2014/main" id="{9AEB0C69-B966-4D16-B608-7B39C9A5EDBF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A9FE3B7-3A2A-4B17-8A78-FA9292EB2E18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ED509B2D-3846-4CF3-B538-EAC3573593A8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9150FEA9-979F-4ACC-8E94-DEA53F91A40B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BC27510E-504A-4849-86DF-DB8364BEF0D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AEDC78CF-7AD4-40EE-92F0-5640863637F1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D968E2A3-320D-4381-84DC-57DE5A50103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CE00C0FD-4485-4DB8-80BD-09215BE845B8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5FB9465-ACEB-4F2F-8199-373BB69E08E9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121FA1C6-E2E0-4501-90B4-434255508ABD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그림 18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66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6AE38E34-2F3E-4C5A-8809-CB127C7C6A4E}"/>
              </a:ext>
            </a:extLst>
          </p:cNvPr>
          <p:cNvSpPr/>
          <p:nvPr/>
        </p:nvSpPr>
        <p:spPr>
          <a:xfrm>
            <a:off x="1373041" y="1749449"/>
            <a:ext cx="10630273" cy="373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페이지 관리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리스트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금액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신청일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시작일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종료일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확정일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날짜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오늘날짜를 키워드로 검색기능 추가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신규 예약 리스트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예약번호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상품번호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금액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신청일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시작일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종료일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승인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취소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리스트에서 예약 승인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취소 가능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취소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리스트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예약번호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상품번호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금액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신청일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시작일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종료일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확정일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 사유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14F3E714-F6BA-4A5A-8833-465EF655C0E5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034ABC89-1114-4DBA-8DAF-339E2997E0A2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FF77D617-8917-4087-B288-6377F124865C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="" xmlns:a16="http://schemas.microsoft.com/office/drawing/2014/main" id="{802AD9F0-4C5B-4206-B5BF-7FA4BF3E5B88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9F65833B-8F5F-409E-970E-3CCF7A92BE74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544F037D-611D-4DEE-8525-B1967F0028A9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0FF7E528-51D5-4818-A6A7-6FAA42F06FCD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9081468B-1F27-4D21-909D-56F2970D9436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F60F7E8D-1F3B-4098-B9BC-0F054D975932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9C4EE31E-A715-409C-9A80-344A7807811E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0715A258-EC4B-4155-B731-B47844FEA177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5D47884-A7DA-4BA9-B5FA-1A9813955333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CCA7F54E-D182-4B41-AEC0-2070F7F1EAAF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그림 18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22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6AE38E34-2F3E-4C5A-8809-CB127C7C6A4E}"/>
              </a:ext>
            </a:extLst>
          </p:cNvPr>
          <p:cNvSpPr/>
          <p:nvPr/>
        </p:nvSpPr>
        <p:spPr>
          <a:xfrm>
            <a:off x="1373043" y="1749449"/>
            <a:ext cx="1046089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 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게시판 관리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입주승인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갱신승인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취소승인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갱신안내메일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공지사항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 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작성자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 내용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작성일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하단에 등록 버튼 클릭 시 글쓰기 폼 불러옴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제목 클릭 시 상세 페이지로 이동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상세 페이지에서 편집기능 클릭 시 수정 폼 불러옴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문의 게시판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 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문의항목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 제목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작성일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제목 클릭 시 상세 페이지로 이동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사용자가 작성한 글 상세 페이지에서 답변 버튼 클릭 시 글쓰기 폼 불러옴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답변 작성 시 순서가 사용자가 작성한 글 밑으로 들어감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계층형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관리자가 작성한 글 상세 페이지에서 수정 버튼 클릭 시 수정 폼 불러옴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7D3C1356-F319-4A87-A7C1-8BA39D05BE75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1217400A-B05C-4133-A673-0E92853046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E77AB291-22CC-432B-B109-7F971E028E70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="" xmlns:a16="http://schemas.microsoft.com/office/drawing/2014/main" id="{6296F0DA-3AC7-41EF-982C-576D9B55FCB1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314CC47A-B84D-4616-8A9C-DBD130B41954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B8F89C69-7BE1-44E8-995F-83B92F7EEE4D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4F232E43-A2F1-4ADE-A665-3C8801030AD5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3E54AA1-DFD9-40E5-87B6-3C81A3184CE8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C5787EB5-5612-4D24-8202-806FBBF29813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E0D827F7-8918-4197-89D8-53ECD3B2011E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24C1D79B-B857-408A-B96E-F13867358AD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E55C92D4-D6CA-4666-8EBE-144E80396E9E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70DCCAC7-BAFC-4F41-96F6-305C6163B4A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그림 18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60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8172D42E-2396-458D-A852-AD602768F189}"/>
              </a:ext>
            </a:extLst>
          </p:cNvPr>
          <p:cNvSpPr txBox="1"/>
          <p:nvPr/>
        </p:nvSpPr>
        <p:spPr>
          <a:xfrm>
            <a:off x="1732071" y="2742093"/>
            <a:ext cx="24833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BDABAC01-5735-4311-978B-3E1B8863732D}"/>
              </a:ext>
            </a:extLst>
          </p:cNvPr>
          <p:cNvCxnSpPr>
            <a:cxnSpLocks/>
          </p:cNvCxnSpPr>
          <p:nvPr/>
        </p:nvCxnSpPr>
        <p:spPr>
          <a:xfrm>
            <a:off x="5090250" y="962025"/>
            <a:ext cx="0" cy="491490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2F0454E-4912-47D8-8938-EC7EB362896A}"/>
              </a:ext>
            </a:extLst>
          </p:cNvPr>
          <p:cNvSpPr txBox="1"/>
          <p:nvPr/>
        </p:nvSpPr>
        <p:spPr>
          <a:xfrm>
            <a:off x="5998346" y="1036904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개발목적 및 요구사항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7AE113A-9270-471F-96C3-26ED995002AE}"/>
              </a:ext>
            </a:extLst>
          </p:cNvPr>
          <p:cNvSpPr txBox="1"/>
          <p:nvPr/>
        </p:nvSpPr>
        <p:spPr>
          <a:xfrm>
            <a:off x="5998347" y="1617510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역할분담 및 일정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5963BAD-A227-4D32-A641-CC1FB286F292}"/>
              </a:ext>
            </a:extLst>
          </p:cNvPr>
          <p:cNvSpPr txBox="1"/>
          <p:nvPr/>
        </p:nvSpPr>
        <p:spPr>
          <a:xfrm>
            <a:off x="5998346" y="2198116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개발환경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6C9A131-CF37-42E5-B84A-680C0B588B99}"/>
              </a:ext>
            </a:extLst>
          </p:cNvPr>
          <p:cNvSpPr txBox="1"/>
          <p:nvPr/>
        </p:nvSpPr>
        <p:spPr>
          <a:xfrm>
            <a:off x="5998346" y="2778722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Use-case Diagram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862FEEF-43CB-4921-BA96-2578567E02DD}"/>
              </a:ext>
            </a:extLst>
          </p:cNvPr>
          <p:cNvSpPr txBox="1"/>
          <p:nvPr/>
        </p:nvSpPr>
        <p:spPr>
          <a:xfrm>
            <a:off x="5998346" y="3359328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DB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E0B0A27-BCA4-400D-AED5-E90572D071AE}"/>
              </a:ext>
            </a:extLst>
          </p:cNvPr>
          <p:cNvSpPr txBox="1"/>
          <p:nvPr/>
        </p:nvSpPr>
        <p:spPr>
          <a:xfrm>
            <a:off x="5998346" y="3939934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프로그램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4E74B2F-5E46-4F3B-80B5-2123FC0790A3}"/>
              </a:ext>
            </a:extLst>
          </p:cNvPr>
          <p:cNvSpPr txBox="1"/>
          <p:nvPr/>
        </p:nvSpPr>
        <p:spPr>
          <a:xfrm>
            <a:off x="5998346" y="4520540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UI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 기능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909C356-8584-4233-B64A-70A8F323A015}"/>
              </a:ext>
            </a:extLst>
          </p:cNvPr>
          <p:cNvSpPr txBox="1"/>
          <p:nvPr/>
        </p:nvSpPr>
        <p:spPr>
          <a:xfrm>
            <a:off x="5998346" y="5101148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후기 및 </a:t>
            </a:r>
            <a:r>
              <a:rPr lang="en-US" altLang="ko-KR" sz="20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QnA</a:t>
            </a:r>
            <a:endParaRPr lang="ko-KR" altLang="en-US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8334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6AE38E34-2F3E-4C5A-8809-CB127C7C6A4E}"/>
              </a:ext>
            </a:extLst>
          </p:cNvPr>
          <p:cNvSpPr/>
          <p:nvPr/>
        </p:nvSpPr>
        <p:spPr>
          <a:xfrm>
            <a:off x="1373042" y="1749449"/>
            <a:ext cx="10434259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 관리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 리스트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상품명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등록일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상품명 클릭 시 해당 상품 상세 페이지로 이동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 상세 페이지에서 수정 버튼 클릭 시 수정 폼 불러옴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 상품 등록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 등록 폼 불러옴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관리자용 아이디로만 접속 가능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1234295B-BCDD-4F1E-BF3D-F88CCC2C8E7D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BB7FF397-5E26-40E8-A355-AABC7BA3F9B7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A4759615-7FFE-4488-A0F4-EEF30C372C56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="" xmlns:a16="http://schemas.microsoft.com/office/drawing/2014/main" id="{7E7C7699-9842-4315-B6C3-E95E96CB93A4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EF20D347-336B-4D10-B331-9C7C867BA13B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7507A8E-3875-4808-B490-7C3566BCC31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4697D203-8A5D-4A07-9E04-8E7AC34C55CC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CA1E2CDC-769B-4E56-85F7-093B1E0DE86C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380CBEE-D25E-4290-821C-1C9AB9D9F3B9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8A153CC4-5E38-48AF-A8DD-6F6AABBC3CA6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9AE47831-54AE-46B0-AB81-F82BC96F1CE4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45D9E2B7-5F80-47E5-8E63-9589CC515CA3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252E79E-7DF0-4D6D-A775-24973DC645E2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그림 18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2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역할분담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일정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9411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219021" y="190467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역할분담 및 일정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0CF34BC2-F16D-4B5D-ADFC-78773304C86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8B3DD438-BFFE-445F-963D-DB32ABC0AA9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7D77D157-ED0E-45B9-9BB5-A56E9B57BCD2}"/>
              </a:ext>
            </a:extLst>
          </p:cNvPr>
          <p:cNvSpPr/>
          <p:nvPr/>
        </p:nvSpPr>
        <p:spPr>
          <a:xfrm>
            <a:off x="0" y="1536154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4BED1040-C8D3-4706-B9A0-428083B04209}"/>
              </a:ext>
            </a:extLst>
          </p:cNvPr>
          <p:cNvSpPr/>
          <p:nvPr/>
        </p:nvSpPr>
        <p:spPr>
          <a:xfrm rot="5400000">
            <a:off x="959547" y="1949315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01EC8C5C-A667-4FBE-988C-4885472F97A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7A94810C-72DF-4B77-89A2-7D1D0EDB34C3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6DE20BC-3D8D-4C17-84F4-985339E63F9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공통일정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BBBD2EB5-4DA3-477C-802B-B15E51C45AC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A121B9F-31DA-44A9-9EB1-DF5CBCDB0B8F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0176F884-9176-4923-8E4B-0F5DEB67BB3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D4EE6DD-FA95-434B-A293-66FFDCDAF705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4FC1B9D8-FE06-4820-8BFA-6E1AD91079D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23CC2CE1-ABA2-452B-8CE2-67E53644FC9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4" name="그림 3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73042" y="1820791"/>
            <a:ext cx="10440000" cy="4680000"/>
          </a:xfrm>
          <a:prstGeom prst="rect">
            <a:avLst/>
          </a:prstGeom>
        </p:spPr>
      </p:pic>
      <p:pic>
        <p:nvPicPr>
          <p:cNvPr id="25" name="그림 24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87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0CF34BC2-F16D-4B5D-ADFC-78773304C86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8B3DD438-BFFE-445F-963D-DB32ABC0AA9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7D77D157-ED0E-45B9-9BB5-A56E9B57BCD2}"/>
              </a:ext>
            </a:extLst>
          </p:cNvPr>
          <p:cNvSpPr/>
          <p:nvPr/>
        </p:nvSpPr>
        <p:spPr>
          <a:xfrm>
            <a:off x="0" y="1536154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4BED1040-C8D3-4706-B9A0-428083B04209}"/>
              </a:ext>
            </a:extLst>
          </p:cNvPr>
          <p:cNvSpPr/>
          <p:nvPr/>
        </p:nvSpPr>
        <p:spPr>
          <a:xfrm rot="5400000">
            <a:off x="959547" y="1949315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01EC8C5C-A667-4FBE-988C-4885472F97A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7A94810C-72DF-4B77-89A2-7D1D0EDB34C3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6DE20BC-3D8D-4C17-84F4-985339E63F9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BBBD2EB5-4DA3-477C-802B-B15E51C45AC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A121B9F-31DA-44A9-9EB1-DF5CBCDB0B8F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0176F884-9176-4923-8E4B-0F5DEB67BB3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D4EE6DD-FA95-434B-A293-66FFDCDAF705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4FC1B9D8-FE06-4820-8BFA-6E1AD91079D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23CC2CE1-ABA2-452B-8CE2-67E53644FC9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5164" y="1680995"/>
            <a:ext cx="10440000" cy="4680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219021" y="190467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역할분담 및 일정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5" name="그림 24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30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219021" y="192438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역할분담 및 일정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0CF34BC2-F16D-4B5D-ADFC-78773304C86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8B3DD438-BFFE-445F-963D-DB32ABC0AA9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7D77D157-ED0E-45B9-9BB5-A56E9B57BCD2}"/>
              </a:ext>
            </a:extLst>
          </p:cNvPr>
          <p:cNvSpPr/>
          <p:nvPr/>
        </p:nvSpPr>
        <p:spPr>
          <a:xfrm>
            <a:off x="0" y="1536154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4BED1040-C8D3-4706-B9A0-428083B04209}"/>
              </a:ext>
            </a:extLst>
          </p:cNvPr>
          <p:cNvSpPr/>
          <p:nvPr/>
        </p:nvSpPr>
        <p:spPr>
          <a:xfrm rot="5400000">
            <a:off x="959547" y="1949315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01EC8C5C-A667-4FBE-988C-4885472F97A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7A94810C-72DF-4B77-89A2-7D1D0EDB34C3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6DE20BC-3D8D-4C17-84F4-985339E63F9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BBBD2EB5-4DA3-477C-802B-B15E51C45AC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A121B9F-31DA-44A9-9EB1-DF5CBCDB0B8F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0176F884-9176-4923-8E4B-0F5DEB67BB3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D4EE6DD-FA95-434B-A293-66FFDCDAF705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4FC1B9D8-FE06-4820-8BFA-6E1AD91079D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23CC2CE1-ABA2-452B-8CE2-67E53644FC9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4" name="그림 3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3042" y="1693814"/>
            <a:ext cx="10440000" cy="4680000"/>
          </a:xfrm>
          <a:prstGeom prst="rect">
            <a:avLst/>
          </a:prstGeom>
        </p:spPr>
      </p:pic>
      <p:pic>
        <p:nvPicPr>
          <p:cNvPr id="25" name="그림 24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31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개발환경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2451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개발환경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77646AF4-9E9B-453D-AF5B-C9DF4D27802F}"/>
              </a:ext>
            </a:extLst>
          </p:cNvPr>
          <p:cNvSpPr/>
          <p:nvPr/>
        </p:nvSpPr>
        <p:spPr>
          <a:xfrm>
            <a:off x="1407825" y="1749449"/>
            <a:ext cx="962523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OS : WINDOW 10 home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DB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서버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Oracle 18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JDK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버전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smtClean="0"/>
              <a:t>jdk-11.0.2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WAS :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apache-tomcat-9.0.54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Spring framework-version : 5.0.7. RELEASE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웹 표준 준수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HTML5, CSS3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언어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JAVA, HTML5, CSS3,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JQuery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JSP, JavaScript, XML, </a:t>
            </a:r>
            <a:r>
              <a:rPr lang="en-US" altLang="ko-KR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MyBatis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데이터베이스 모델링 툴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ERWin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7.3.0.1666,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StarUML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문서화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한컴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오피스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2014,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Microsoft </a:t>
            </a:r>
            <a:r>
              <a:rPr lang="en-US" altLang="ko-KR" sz="160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Office </a:t>
            </a:r>
            <a:r>
              <a:rPr lang="en-US" altLang="ko-KR" sz="160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2013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형상관리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GitHub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플러그인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Bootstrap-3.4.1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Tool : Eclipse-jee-2021-03-R-win32-x86_64, SQL Developer 21.2.1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JFree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Chart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0CF34BC2-F16D-4B5D-ADFC-78773304C86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8B3DD438-BFFE-445F-963D-DB32ABC0AA9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7D77D157-ED0E-45B9-9BB5-A56E9B57BCD2}"/>
              </a:ext>
            </a:extLst>
          </p:cNvPr>
          <p:cNvSpPr/>
          <p:nvPr/>
        </p:nvSpPr>
        <p:spPr>
          <a:xfrm>
            <a:off x="0" y="1997995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4BED1040-C8D3-4706-B9A0-428083B04209}"/>
              </a:ext>
            </a:extLst>
          </p:cNvPr>
          <p:cNvSpPr/>
          <p:nvPr/>
        </p:nvSpPr>
        <p:spPr>
          <a:xfrm rot="5400000">
            <a:off x="959547" y="2411156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01EC8C5C-A667-4FBE-988C-4885472F97A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7A94810C-72DF-4B77-89A2-7D1D0EDB34C3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6DE20BC-3D8D-4C17-84F4-985339E63F9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개발환경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BBBD2EB5-4DA3-477C-802B-B15E51C45AC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A121B9F-31DA-44A9-9EB1-DF5CBCDB0B8F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0176F884-9176-4923-8E4B-0F5DEB67BB3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D4EE6DD-FA95-434B-A293-66FFDCDAF705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4FC1B9D8-FE06-4820-8BFA-6E1AD91079D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23CC2CE1-ABA2-452B-8CE2-67E53644FC9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18" name="그림 17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077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33825" y="2875002"/>
            <a:ext cx="4262417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Use-case Diagram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7968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265323" y="676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Use-case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Diagram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4C82D821-B346-4162-A97F-CF884782C27E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594411BC-A2B3-4293-B7B5-04BABFDD3B9E}"/>
              </a:ext>
            </a:extLst>
          </p:cNvPr>
          <p:cNvSpPr/>
          <p:nvPr/>
        </p:nvSpPr>
        <p:spPr>
          <a:xfrm>
            <a:off x="0" y="2484874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AA4E5824-3B40-4E32-B58D-50D0D07D7335}"/>
              </a:ext>
            </a:extLst>
          </p:cNvPr>
          <p:cNvSpPr/>
          <p:nvPr/>
        </p:nvSpPr>
        <p:spPr>
          <a:xfrm rot="5400000">
            <a:off x="959547" y="2898035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949B0C97-B498-4878-A506-84A9B011CC4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ED3C68F6-F324-441D-9303-A1389C9DD8AA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53F594BA-3F2C-4530-9639-CB56682D2B3D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8BB0FD1B-C529-47EF-B7C1-806F305E9B91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FF855D4C-EE4D-4812-8F05-BCDB95511A5D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28F292D8-42DD-4BEE-8608-EB03C3FB83F6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DC6C7B62-C459-41A0-877C-0804CE08F00C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4DE7993A-5090-4775-BDD3-9B74580E56C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5650" y="781278"/>
            <a:ext cx="8888400" cy="607672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65B46E45-7852-45FB-82F1-731DBEFA026A}"/>
              </a:ext>
            </a:extLst>
          </p:cNvPr>
          <p:cNvSpPr txBox="1"/>
          <p:nvPr/>
        </p:nvSpPr>
        <p:spPr>
          <a:xfrm>
            <a:off x="1334942" y="1005556"/>
            <a:ext cx="324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Use-case</a:t>
            </a:r>
          </a:p>
          <a:p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Diagram</a:t>
            </a:r>
          </a:p>
        </p:txBody>
      </p:sp>
      <p:pic>
        <p:nvPicPr>
          <p:cNvPr id="20" name="그림 19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7ABB3E35-5123-4526-B796-DB87DAD90740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423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525871A9-C002-4B2B-8A50-02CCD644FD13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F00E28F7-7982-437C-AA3C-C1F7970E7530}"/>
              </a:ext>
            </a:extLst>
          </p:cNvPr>
          <p:cNvSpPr/>
          <p:nvPr/>
        </p:nvSpPr>
        <p:spPr>
          <a:xfrm>
            <a:off x="0" y="2484874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453A7C5D-B4B0-4E9A-8A9D-69BDA51BBFEF}"/>
              </a:ext>
            </a:extLst>
          </p:cNvPr>
          <p:cNvSpPr/>
          <p:nvPr/>
        </p:nvSpPr>
        <p:spPr>
          <a:xfrm rot="5400000">
            <a:off x="959547" y="2898035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E62C96CD-1647-4481-9AF7-C7CAADA4D525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88B1ABF7-383E-4C4C-88D3-BEFBD5C98F55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B964CB9-3796-4E04-9D7F-BB0DF07B7007}"/>
              </a:ext>
            </a:extLst>
          </p:cNvPr>
          <p:cNvSpPr txBox="1"/>
          <p:nvPr/>
        </p:nvSpPr>
        <p:spPr>
          <a:xfrm>
            <a:off x="1334942" y="1005556"/>
            <a:ext cx="324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Use-case</a:t>
            </a:r>
          </a:p>
          <a:p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Diagram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FF612F76-82AD-41DC-AC43-E20CF996945B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C206EAE7-49E8-4A5B-8D5E-7DA30062FC14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C959508E-C800-4219-862B-3A01156B77E4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A1D0BD7F-CD8D-46EB-92D7-C77F326A4C78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39198068-62AC-45B0-9B87-1108997B5343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F49C0726-159D-4313-88C2-26836AFC2A30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265323" y="676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Use-case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Diagram</a:t>
            </a: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8780" y="736065"/>
            <a:ext cx="8888400" cy="6121935"/>
          </a:xfrm>
          <a:prstGeom prst="rect">
            <a:avLst/>
          </a:prstGeom>
        </p:spPr>
      </p:pic>
      <p:pic>
        <p:nvPicPr>
          <p:cNvPr id="21" name="그림 20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350D784B-FAE7-4B87-A966-1FF02558BC2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132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0643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8356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19AD9BE5-5CDC-4F12-B4F3-CEDC2B77261E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470454AC-9426-46F4-88C0-454C02A4A0D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1BF0C0F3-4E78-4F00-8E78-8CBF3B8CC0B2}"/>
              </a:ext>
            </a:extLst>
          </p:cNvPr>
          <p:cNvSpPr/>
          <p:nvPr/>
        </p:nvSpPr>
        <p:spPr>
          <a:xfrm>
            <a:off x="0" y="2972495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ED4AF06-5CDE-4F20-98B8-EE29D4E20A58}"/>
              </a:ext>
            </a:extLst>
          </p:cNvPr>
          <p:cNvSpPr/>
          <p:nvPr/>
        </p:nvSpPr>
        <p:spPr>
          <a:xfrm rot="5400000">
            <a:off x="959547" y="3385656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984206C5-A241-49B9-BE7D-B97FA46B055E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3DB7D992-77A9-4FE9-A237-A43C4ECA6AE9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93AC28F5-0A24-44EC-BD41-D575CA81FEE3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개체관계도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8AE4009A-4BE9-466D-AA42-C39363EBEA71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94735398-CA2D-4BFE-93A6-8200249DECB2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16B0925E-9C74-4233-9371-EF370C642418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EBD92E0-3BB7-4648-90F4-A6312508C831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196B809D-6642-460B-9291-6A77ED7AD2F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77BC8A78-6DF6-4824-9C55-CDFA27278252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0" name="그림 19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8334" y="871049"/>
            <a:ext cx="8488800" cy="587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795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984D061A-85B6-4C3D-A709-203BB0929545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="" xmlns:a16="http://schemas.microsoft.com/office/drawing/2014/main" id="{C076A4E5-5743-4BA3-BDF3-EF4756F332D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BEAFFE28-134E-4729-B1F3-18BCF6D34213}"/>
              </a:ext>
            </a:extLst>
          </p:cNvPr>
          <p:cNvSpPr/>
          <p:nvPr/>
        </p:nvSpPr>
        <p:spPr>
          <a:xfrm>
            <a:off x="0" y="2972495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="" xmlns:a16="http://schemas.microsoft.com/office/drawing/2014/main" id="{8DED5579-C8B1-4741-A574-143C41ED4DCB}"/>
              </a:ext>
            </a:extLst>
          </p:cNvPr>
          <p:cNvSpPr/>
          <p:nvPr/>
        </p:nvSpPr>
        <p:spPr>
          <a:xfrm rot="5400000">
            <a:off x="959547" y="3385656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3D69B673-126D-45FD-9DF1-1A186A27DD4F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8B5B33A1-62C8-4624-96A6-2D57B8F3099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56D7C444-08C9-4081-8625-AE979968A94F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CD45FA0D-3D21-4392-8D4E-D3896280CE0D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AB206C36-CEE6-42F9-8901-C93664FA645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CBE6CB8-9EFE-4A76-A294-0F0D464C41BB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32301084-E990-42A5-95EC-B11A4A58F3C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034AA343-FD53-407E-B1D5-C3A3BE7D7330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1" name="그림 20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6400" y="851999"/>
            <a:ext cx="9615600" cy="5864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B7E382DD-510C-4234-9143-7D568E5966D9}"/>
              </a:ext>
            </a:extLst>
          </p:cNvPr>
          <p:cNvSpPr txBox="1"/>
          <p:nvPr/>
        </p:nvSpPr>
        <p:spPr>
          <a:xfrm>
            <a:off x="1373042" y="1005556"/>
            <a:ext cx="324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논리적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모델링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6804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984D061A-85B6-4C3D-A709-203BB0929545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="" xmlns:a16="http://schemas.microsoft.com/office/drawing/2014/main" id="{C076A4E5-5743-4BA3-BDF3-EF4756F332D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BEAFFE28-134E-4729-B1F3-18BCF6D34213}"/>
              </a:ext>
            </a:extLst>
          </p:cNvPr>
          <p:cNvSpPr/>
          <p:nvPr/>
        </p:nvSpPr>
        <p:spPr>
          <a:xfrm>
            <a:off x="0" y="2972495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="" xmlns:a16="http://schemas.microsoft.com/office/drawing/2014/main" id="{8DED5579-C8B1-4741-A574-143C41ED4DCB}"/>
              </a:ext>
            </a:extLst>
          </p:cNvPr>
          <p:cNvSpPr/>
          <p:nvPr/>
        </p:nvSpPr>
        <p:spPr>
          <a:xfrm rot="5400000">
            <a:off x="959547" y="3385656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3D69B673-126D-45FD-9DF1-1A186A27DD4F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8B5B33A1-62C8-4624-96A6-2D57B8F3099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B7E382DD-510C-4234-9143-7D568E5966D9}"/>
              </a:ext>
            </a:extLst>
          </p:cNvPr>
          <p:cNvSpPr txBox="1"/>
          <p:nvPr/>
        </p:nvSpPr>
        <p:spPr>
          <a:xfrm>
            <a:off x="1373042" y="1005556"/>
            <a:ext cx="324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물리적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모델링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56D7C444-08C9-4081-8625-AE979968A94F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CD45FA0D-3D21-4392-8D4E-D3896280CE0D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AB206C36-CEE6-42F9-8901-C93664FA645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CBE6CB8-9EFE-4A76-A294-0F0D464C41BB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32301084-E990-42A5-95EC-B11A4A58F3C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034AA343-FD53-407E-B1D5-C3A3BE7D7330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1" name="그림 20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6800" y="890099"/>
            <a:ext cx="9385200" cy="57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01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프로그램</a:t>
            </a:r>
            <a:r>
              <a:rPr lang="en-US" altLang="ko-KR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07814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9C159FD9-E9BC-4F8B-8E87-F33902BFFFAD}"/>
              </a:ext>
            </a:extLst>
          </p:cNvPr>
          <p:cNvSpPr/>
          <p:nvPr/>
        </p:nvSpPr>
        <p:spPr>
          <a:xfrm>
            <a:off x="1318686" y="3476671"/>
            <a:ext cx="3271641" cy="261337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메인</a:t>
            </a:r>
            <a:endParaRPr lang="ko-KR" alt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06F270B0-8C61-4DF3-9671-DBD546C2F1BE}"/>
              </a:ext>
            </a:extLst>
          </p:cNvPr>
          <p:cNvSpPr/>
          <p:nvPr/>
        </p:nvSpPr>
        <p:spPr>
          <a:xfrm>
            <a:off x="8522929" y="3418155"/>
            <a:ext cx="3244896" cy="307269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 업로드</a:t>
            </a:r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</a:t>
            </a:r>
            <a:r>
              <a:rPr lang="en-US" altLang="ko-KR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 이미지 생성</a:t>
            </a:r>
            <a:endParaRPr lang="ko-KR" alt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5C7A2E24-B3B6-48F5-853A-EE5719329413}"/>
              </a:ext>
            </a:extLst>
          </p:cNvPr>
          <p:cNvSpPr/>
          <p:nvPr/>
        </p:nvSpPr>
        <p:spPr>
          <a:xfrm>
            <a:off x="4978400" y="3462624"/>
            <a:ext cx="3255104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문의게시판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13F21ABE-E9AC-4BB9-BF35-D0D784295509}"/>
              </a:ext>
            </a:extLst>
          </p:cNvPr>
          <p:cNvSpPr/>
          <p:nvPr/>
        </p:nvSpPr>
        <p:spPr>
          <a:xfrm>
            <a:off x="1373041" y="6130811"/>
            <a:ext cx="3258777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마이페이지</a:t>
            </a:r>
            <a:endParaRPr lang="ko-KR" alt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="" xmlns:a16="http://schemas.microsoft.com/office/drawing/2014/main" id="{92C3FD69-58EF-4BB4-AF95-C9C1D49E08FC}"/>
              </a:ext>
            </a:extLst>
          </p:cNvPr>
          <p:cNvSpPr/>
          <p:nvPr/>
        </p:nvSpPr>
        <p:spPr>
          <a:xfrm>
            <a:off x="4978400" y="6126766"/>
            <a:ext cx="3253968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56E0989E-EBD3-4A48-AFF9-8F872BA439AB}"/>
              </a:ext>
            </a:extLst>
          </p:cNvPr>
          <p:cNvSpPr/>
          <p:nvPr/>
        </p:nvSpPr>
        <p:spPr>
          <a:xfrm>
            <a:off x="8529560" y="6126766"/>
            <a:ext cx="3253407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공지사항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="" xmlns:a16="http://schemas.microsoft.com/office/drawing/2014/main" id="{96B9DEEB-97D1-484A-8CBC-6C9C89C1B7C9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0C08790D-E6B4-41A6-A01E-E8BCE6F17122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F819C1A1-3F1D-4BB4-8B6C-3D02CF50513D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직각 삼각형 40">
            <a:extLst>
              <a:ext uri="{FF2B5EF4-FFF2-40B4-BE49-F238E27FC236}">
                <a16:creationId xmlns="" xmlns:a16="http://schemas.microsoft.com/office/drawing/2014/main" id="{800A9D6D-173B-4BC9-B040-2E2FBBA83CED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EC887569-3E9C-4683-960D-1D92E7A2D642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9756945A-FF88-4E0B-9B3E-C200D49D111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2ED9AD8F-B88C-46AE-A6CF-080102F54151}"/>
              </a:ext>
            </a:extLst>
          </p:cNvPr>
          <p:cNvSpPr txBox="1"/>
          <p:nvPr/>
        </p:nvSpPr>
        <p:spPr>
          <a:xfrm>
            <a:off x="1373041" y="1005556"/>
            <a:ext cx="5275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8A653E98-C2A7-4907-ACE2-43FCBB61264A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FBA2C513-9B05-4EAB-A6A4-16F6E9AAC26E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6232BF62-F907-42E7-B957-8E24DD600C01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3FF62D2D-37E5-4186-926C-53F71D53FE5D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7A3506F7-9C6E-45C1-A5EE-A6E5080041C2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F7644056-25B7-4823-82B1-0337164167C7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31" name="그림 30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931" y="2908651"/>
            <a:ext cx="3260395" cy="5553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560" y="2035054"/>
            <a:ext cx="3238264" cy="1371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078" y="1747885"/>
            <a:ext cx="3247290" cy="17052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1100" y="4402500"/>
            <a:ext cx="3241267" cy="17242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9224" y="3987802"/>
            <a:ext cx="3242594" cy="21430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8193" y="4356802"/>
            <a:ext cx="3234774" cy="17699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244110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9C159FD9-E9BC-4F8B-8E87-F33902BFFFAD}"/>
              </a:ext>
            </a:extLst>
          </p:cNvPr>
          <p:cNvSpPr/>
          <p:nvPr/>
        </p:nvSpPr>
        <p:spPr>
          <a:xfrm>
            <a:off x="1498369" y="3619908"/>
            <a:ext cx="3248031" cy="256874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캠핑장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상품</a:t>
            </a:r>
            <a:endParaRPr lang="ko-KR" alt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5C7A2E24-B3B6-48F5-853A-EE5719329413}"/>
              </a:ext>
            </a:extLst>
          </p:cNvPr>
          <p:cNvSpPr/>
          <p:nvPr/>
        </p:nvSpPr>
        <p:spPr>
          <a:xfrm>
            <a:off x="5162934" y="3596224"/>
            <a:ext cx="3261916" cy="280557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리뷰</a:t>
            </a:r>
            <a:endParaRPr lang="ko-KR" alt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583CFBC9-D018-44E2-894A-9C1B884714FB}"/>
              </a:ext>
            </a:extLst>
          </p:cNvPr>
          <p:cNvSpPr/>
          <p:nvPr/>
        </p:nvSpPr>
        <p:spPr>
          <a:xfrm>
            <a:off x="1498991" y="5918344"/>
            <a:ext cx="3247410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캠핑장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예약</a:t>
            </a:r>
            <a:endParaRPr lang="ko-KR" alt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1D83CD16-D18D-4AF4-B21C-9941D6461366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="" xmlns:a16="http://schemas.microsoft.com/office/drawing/2014/main" id="{9AC9CCA9-7A8C-4BA9-BA30-1D9CEC07A21F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="" xmlns:a16="http://schemas.microsoft.com/office/drawing/2014/main" id="{719AE8BE-578F-4977-AA0A-75F899AD0900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5" name="직각 삼각형 54">
            <a:extLst>
              <a:ext uri="{FF2B5EF4-FFF2-40B4-BE49-F238E27FC236}">
                <a16:creationId xmlns="" xmlns:a16="http://schemas.microsoft.com/office/drawing/2014/main" id="{3508468D-9B06-4318-BEA1-B5B5A64C472F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B8982BF4-1C47-4263-9DCF-49209710F7B4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1EB3E479-DBA2-4103-AAA9-EF3D2C5FBB89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901BA057-6566-410F-92EA-6C32A9364AE6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9FF11237-8EB8-44C2-B42B-D508F7B34EFF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7DA2B3DB-640C-45A6-BEAE-569FDAA37B6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15B4FF14-F7C0-46F8-938A-42D1E3FEEB0A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8519E6B3-BC94-494B-AE2A-3C3F88A40784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89839799-897C-4952-BE61-AC5ECE42FED1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5" name="그림 2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2ED9AD8F-B88C-46AE-A6CF-080102F54151}"/>
              </a:ext>
            </a:extLst>
          </p:cNvPr>
          <p:cNvSpPr txBox="1"/>
          <p:nvPr/>
        </p:nvSpPr>
        <p:spPr>
          <a:xfrm>
            <a:off x="1373041" y="1005556"/>
            <a:ext cx="5275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576" y="1759421"/>
            <a:ext cx="3225823" cy="18604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433" y="4062208"/>
            <a:ext cx="3234968" cy="18500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449" y="2016296"/>
            <a:ext cx="3247401" cy="15799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75411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32E60634-31A6-46C2-BD41-83EDA2A3B7C8}"/>
              </a:ext>
            </a:extLst>
          </p:cNvPr>
          <p:cNvSpPr/>
          <p:nvPr/>
        </p:nvSpPr>
        <p:spPr>
          <a:xfrm>
            <a:off x="1776549" y="6141936"/>
            <a:ext cx="9384837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 화면 구성 파일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="" xmlns:a16="http://schemas.microsoft.com/office/drawing/2014/main" id="{F7A65F06-9DFE-4433-A9F3-CFB0B858866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BE2C952-37D7-43BC-91B2-2DB0D9889437}"/>
              </a:ext>
            </a:extLst>
          </p:cNvPr>
          <p:cNvSpPr txBox="1"/>
          <p:nvPr/>
        </p:nvSpPr>
        <p:spPr>
          <a:xfrm>
            <a:off x="1373040" y="1005556"/>
            <a:ext cx="6996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- VIEW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6420F2A4-35E4-4A53-83DF-02FC105BBAFA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954D7336-25DE-471C-8079-5A80FB7D9003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6" name="직각 삼각형 35">
            <a:extLst>
              <a:ext uri="{FF2B5EF4-FFF2-40B4-BE49-F238E27FC236}">
                <a16:creationId xmlns="" xmlns:a16="http://schemas.microsoft.com/office/drawing/2014/main" id="{D433F42F-AFA2-4A04-A8C2-97FD989BDC6E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C72189F2-C7EC-4AE8-BC8B-CF5D3F815AB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36616368-A5D6-4656-90A1-ECBCDB4A4F1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759F02CE-200E-4A05-A19A-139C2BAFF2D2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7EDC6462-23C4-42A9-B986-C0C5BB379E86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ADF26F1D-71EF-45E4-9A7A-FBDC4F6F909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8E5EF9C2-53F6-4601-B133-6A558CBFC418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3BA1D977-D116-4972-8F4E-976B18641C22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DD224DF9-4326-4308-94C6-1A965B8AABDB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2" name="그림 21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705599" y="1890182"/>
            <a:ext cx="4455787" cy="42517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786871" y="1890182"/>
            <a:ext cx="4347989" cy="42530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199182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2F867CE2-A697-437A-A544-76B719DBF01E}"/>
              </a:ext>
            </a:extLst>
          </p:cNvPr>
          <p:cNvSpPr/>
          <p:nvPr/>
        </p:nvSpPr>
        <p:spPr>
          <a:xfrm>
            <a:off x="1524042" y="5643975"/>
            <a:ext cx="9985356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</a:t>
            </a:r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CSS, JS 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="" xmlns:a16="http://schemas.microsoft.com/office/drawing/2014/main" id="{844B5E60-BC55-4C73-A3F2-8E151838E53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E23D76F1-B740-4F3B-AB2D-94AAEAE811A9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4E0DE2EF-202E-4344-B2E5-00C944FC842F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0" name="직각 삼각형 39">
            <a:extLst>
              <a:ext uri="{FF2B5EF4-FFF2-40B4-BE49-F238E27FC236}">
                <a16:creationId xmlns="" xmlns:a16="http://schemas.microsoft.com/office/drawing/2014/main" id="{6791DE06-6750-4785-BCAC-783EAD0132A7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4E33C8FB-43C1-457E-814D-768DA694AEEA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F1FC3992-BDF7-44EC-AEBD-8C669EF92B06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A6327796-634D-48B1-A5D1-721747FD282A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49731E83-8C61-4393-BF43-6B158DEDDDF9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962D812C-4F6B-4353-9D4C-FE5C53610C51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2508CF0C-DF75-46CE-85C3-3B7F0B5F4DBA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3054A713-9C4C-47AE-8DAC-20380AF63ACE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ED629D03-F605-41FB-8227-5C2C1543076D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2" name="그림 21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2ED9AD8F-B88C-46AE-A6CF-080102F54151}"/>
              </a:ext>
            </a:extLst>
          </p:cNvPr>
          <p:cNvSpPr txBox="1"/>
          <p:nvPr/>
        </p:nvSpPr>
        <p:spPr>
          <a:xfrm>
            <a:off x="1373041" y="1005556"/>
            <a:ext cx="5275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37105" y="2226889"/>
            <a:ext cx="2880000" cy="34104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076720" y="1890601"/>
            <a:ext cx="2880000" cy="3753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 preferRelativeResize="0">
            <a:picLocks/>
          </p:cNvPicPr>
          <p:nvPr/>
        </p:nvPicPr>
        <p:blipFill rotWithShape="1">
          <a:blip r:embed="rId5"/>
          <a:srcRect t="2692"/>
          <a:stretch/>
        </p:blipFill>
        <p:spPr>
          <a:xfrm>
            <a:off x="8629398" y="3409769"/>
            <a:ext cx="2880000" cy="22247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43626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9C159FD9-E9BC-4F8B-8E87-F33902BFFFAD}"/>
              </a:ext>
            </a:extLst>
          </p:cNvPr>
          <p:cNvSpPr/>
          <p:nvPr/>
        </p:nvSpPr>
        <p:spPr>
          <a:xfrm>
            <a:off x="1372088" y="3318606"/>
            <a:ext cx="3244315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통계 차트</a:t>
            </a:r>
            <a:endParaRPr lang="en-US" altLang="ko-KR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583CFBC9-D018-44E2-894A-9C1B884714FB}"/>
              </a:ext>
            </a:extLst>
          </p:cNvPr>
          <p:cNvSpPr/>
          <p:nvPr/>
        </p:nvSpPr>
        <p:spPr>
          <a:xfrm>
            <a:off x="1372088" y="6047211"/>
            <a:ext cx="3223234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문의게시판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DC248A8A-3B46-4019-8BCA-EE58F8EE3500}"/>
              </a:ext>
            </a:extLst>
          </p:cNvPr>
          <p:cNvSpPr/>
          <p:nvPr/>
        </p:nvSpPr>
        <p:spPr>
          <a:xfrm>
            <a:off x="5055326" y="3302073"/>
            <a:ext cx="3237119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로그인</a:t>
            </a:r>
            <a:endParaRPr lang="en-US" altLang="ko-KR" sz="110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="" xmlns:a16="http://schemas.microsoft.com/office/drawing/2014/main" id="{13E06F36-25ED-47B3-B2B3-F2BA69447577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0E62F1E5-86A6-4959-BD4E-98FB28214525}"/>
              </a:ext>
            </a:extLst>
          </p:cNvPr>
          <p:cNvSpPr txBox="1"/>
          <p:nvPr/>
        </p:nvSpPr>
        <p:spPr>
          <a:xfrm>
            <a:off x="1373041" y="1005556"/>
            <a:ext cx="5434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="" xmlns:a16="http://schemas.microsoft.com/office/drawing/2014/main" id="{15735017-DF91-436B-AC95-86FBD879562E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C018DB0A-C3F9-4C58-9B4D-94E508BCAA9E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1" name="직각 삼각형 50">
            <a:extLst>
              <a:ext uri="{FF2B5EF4-FFF2-40B4-BE49-F238E27FC236}">
                <a16:creationId xmlns="" xmlns:a16="http://schemas.microsoft.com/office/drawing/2014/main" id="{A604FF17-0784-40B7-A6CA-D2B7051C35A4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D5E14CD8-ABBC-4D00-BC92-E51E8ADB73D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88B3CB62-8EBD-4BBB-80FF-CEF848C9E9D5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047B2959-5755-4BAE-9035-7B40E6D12CDD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725119B6-0479-4CE1-A41C-F0E86F886F1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45083BDF-692A-4C5F-8E3C-D6030719137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559800E3-6F65-425F-82AF-5C9001440DA1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98E7C07E-8C75-4E88-9DC8-AB91FC5C5B6A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839B4167-F5AB-4DDC-A536-C991E1A153FB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7" name="그림 36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579" y="1939808"/>
            <a:ext cx="3225824" cy="1362265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316" y="4360846"/>
            <a:ext cx="3216276" cy="1678342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3579" y="1940518"/>
            <a:ext cx="3216276" cy="135273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6835" y="4360846"/>
            <a:ext cx="3234529" cy="1690519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583CFBC9-D018-44E2-894A-9C1B884714FB}"/>
              </a:ext>
            </a:extLst>
          </p:cNvPr>
          <p:cNvSpPr/>
          <p:nvPr/>
        </p:nvSpPr>
        <p:spPr>
          <a:xfrm>
            <a:off x="5023772" y="6055203"/>
            <a:ext cx="3254550" cy="254602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</a:t>
            </a:r>
            <a:r>
              <a:rPr lang="ko-KR" altLang="en-US" sz="11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메인페이지</a:t>
            </a:r>
            <a:endParaRPr lang="ko-KR" alt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7031" y="1938394"/>
            <a:ext cx="3254550" cy="1352739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63" name="직사각형 62">
            <a:extLst>
              <a:ext uri="{FF2B5EF4-FFF2-40B4-BE49-F238E27FC236}">
                <a16:creationId xmlns="" xmlns:a16="http://schemas.microsoft.com/office/drawing/2014/main" id="{DC248A8A-3B46-4019-8BCA-EE58F8EE3500}"/>
              </a:ext>
            </a:extLst>
          </p:cNvPr>
          <p:cNvSpPr/>
          <p:nvPr/>
        </p:nvSpPr>
        <p:spPr>
          <a:xfrm>
            <a:off x="8731368" y="3302073"/>
            <a:ext cx="3270213" cy="257208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회원게시판</a:t>
            </a:r>
            <a:endParaRPr lang="en-US" altLang="ko-KR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="" xmlns:a16="http://schemas.microsoft.com/office/drawing/2014/main" id="{DC248A8A-3B46-4019-8BCA-EE58F8EE3500}"/>
              </a:ext>
            </a:extLst>
          </p:cNvPr>
          <p:cNvSpPr/>
          <p:nvPr/>
        </p:nvSpPr>
        <p:spPr>
          <a:xfrm>
            <a:off x="8692036" y="6047005"/>
            <a:ext cx="3252874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공지사항</a:t>
            </a:r>
            <a:endParaRPr lang="en-US" altLang="ko-KR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6771" y="4360846"/>
            <a:ext cx="3240743" cy="1686160"/>
          </a:xfrm>
          <a:prstGeom prst="rect">
            <a:avLst/>
          </a:prstGeom>
          <a:ln>
            <a:solidFill>
              <a:srgbClr val="303841"/>
            </a:solidFill>
          </a:ln>
        </p:spPr>
      </p:pic>
    </p:spTree>
    <p:extLst>
      <p:ext uri="{BB962C8B-B14F-4D97-AF65-F5344CB8AC3E}">
        <p14:creationId xmlns:p14="http://schemas.microsoft.com/office/powerpoint/2010/main" val="2414549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0FC512CB-700B-4733-9324-ED1EC581C49D}"/>
              </a:ext>
            </a:extLst>
          </p:cNvPr>
          <p:cNvSpPr/>
          <p:nvPr/>
        </p:nvSpPr>
        <p:spPr>
          <a:xfrm>
            <a:off x="6425328" y="3800134"/>
            <a:ext cx="4762447" cy="420236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30384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직각 삼각형 15"/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30384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개발목적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F7364E1F-5C54-4EA0-85C4-BF867320139C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487F20B8-3A00-4F23-BF6F-A6B77C4096DD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A8FADAE8-360C-4FAC-8526-D1DEFF70C7C3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8CACB9B1-939F-4778-BA14-4F15681C486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2" name="그림 2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118" y="1794077"/>
            <a:ext cx="4658400" cy="46584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F4884C57-12DF-4CD7-BC29-772A36FE515A}"/>
              </a:ext>
            </a:extLst>
          </p:cNvPr>
          <p:cNvSpPr/>
          <p:nvPr/>
        </p:nvSpPr>
        <p:spPr>
          <a:xfrm>
            <a:off x="5346727" y="2536588"/>
            <a:ext cx="6237605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지친 현대인들의</a:t>
            </a:r>
            <a:endParaRPr lang="en-US" altLang="ko-KR" sz="2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감성적인 </a:t>
            </a:r>
            <a:r>
              <a:rPr lang="ko-KR" altLang="en-US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힐링을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위한</a:t>
            </a:r>
            <a:endParaRPr lang="en-US" altLang="ko-KR" sz="2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편리한 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각종 캠핑 구역 공간 예약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서비스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제공하는 사이트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4" name="그림 23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936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9C159FD9-E9BC-4F8B-8E87-F33902BFFFAD}"/>
              </a:ext>
            </a:extLst>
          </p:cNvPr>
          <p:cNvSpPr/>
          <p:nvPr/>
        </p:nvSpPr>
        <p:spPr>
          <a:xfrm>
            <a:off x="1373041" y="4462940"/>
            <a:ext cx="3262567" cy="265139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</a:t>
            </a:r>
            <a:r>
              <a:rPr lang="ko-KR" altLang="en-US" sz="11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캠핑장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상품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DC248A8A-3B46-4019-8BCA-EE58F8EE3500}"/>
              </a:ext>
            </a:extLst>
          </p:cNvPr>
          <p:cNvSpPr/>
          <p:nvPr/>
        </p:nvSpPr>
        <p:spPr>
          <a:xfrm>
            <a:off x="5056279" y="4448746"/>
            <a:ext cx="3237119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</a:t>
            </a:r>
            <a:r>
              <a:rPr lang="ko-KR" altLang="en-US" sz="11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캠핑장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예약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="" xmlns:a16="http://schemas.microsoft.com/office/drawing/2014/main" id="{13E06F36-25ED-47B3-B2B3-F2BA69447577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0E62F1E5-86A6-4959-BD4E-98FB28214525}"/>
              </a:ext>
            </a:extLst>
          </p:cNvPr>
          <p:cNvSpPr txBox="1"/>
          <p:nvPr/>
        </p:nvSpPr>
        <p:spPr>
          <a:xfrm>
            <a:off x="1373041" y="1005556"/>
            <a:ext cx="5434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="" xmlns:a16="http://schemas.microsoft.com/office/drawing/2014/main" id="{15735017-DF91-436B-AC95-86FBD879562E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C018DB0A-C3F9-4C58-9B4D-94E508BCAA9E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1" name="직각 삼각형 50">
            <a:extLst>
              <a:ext uri="{FF2B5EF4-FFF2-40B4-BE49-F238E27FC236}">
                <a16:creationId xmlns="" xmlns:a16="http://schemas.microsoft.com/office/drawing/2014/main" id="{A604FF17-0784-40B7-A6CA-D2B7051C35A4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D5E14CD8-ABBC-4D00-BC92-E51E8ADB73D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88B3CB62-8EBD-4BBB-80FF-CEF848C9E9D5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047B2959-5755-4BAE-9035-7B40E6D12CDD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725119B6-0479-4CE1-A41C-F0E86F886F1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45083BDF-692A-4C5F-8E3C-D6030719137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559800E3-6F65-425F-82AF-5C9001440DA1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98E7C07E-8C75-4E88-9DC8-AB91FC5C5B6A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839B4167-F5AB-4DDC-A536-C991E1A153FB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7" name="그림 36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789" y="2757727"/>
            <a:ext cx="3249819" cy="1705213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532" y="3101590"/>
            <a:ext cx="3218866" cy="1343212"/>
          </a:xfrm>
          <a:prstGeom prst="rect">
            <a:avLst/>
          </a:prstGeom>
          <a:ln>
            <a:solidFill>
              <a:srgbClr val="303841"/>
            </a:solidFill>
          </a:ln>
        </p:spPr>
      </p:pic>
    </p:spTree>
    <p:extLst>
      <p:ext uri="{BB962C8B-B14F-4D97-AF65-F5344CB8AC3E}">
        <p14:creationId xmlns:p14="http://schemas.microsoft.com/office/powerpoint/2010/main" val="9967788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2F867CE2-A697-437A-A544-76B719DBF01E}"/>
              </a:ext>
            </a:extLst>
          </p:cNvPr>
          <p:cNvSpPr/>
          <p:nvPr/>
        </p:nvSpPr>
        <p:spPr>
          <a:xfrm>
            <a:off x="1573502" y="5251620"/>
            <a:ext cx="9985356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화면 구성 파일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="" xmlns:a16="http://schemas.microsoft.com/office/drawing/2014/main" id="{DD83F843-5C25-4672-9D13-C1F29999255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E302FB04-FCC8-4725-8DDB-74F7B667E4D3}"/>
              </a:ext>
            </a:extLst>
          </p:cNvPr>
          <p:cNvSpPr txBox="1"/>
          <p:nvPr/>
        </p:nvSpPr>
        <p:spPr>
          <a:xfrm>
            <a:off x="1373040" y="1005556"/>
            <a:ext cx="68860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- VEIW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="" xmlns:a16="http://schemas.microsoft.com/office/drawing/2014/main" id="{E848C4EA-8A34-45C1-86FC-1E90727B5B2F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EC7816C9-24DA-428D-A788-D0ACC94D5D65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직각 삼각형 40">
            <a:extLst>
              <a:ext uri="{FF2B5EF4-FFF2-40B4-BE49-F238E27FC236}">
                <a16:creationId xmlns="" xmlns:a16="http://schemas.microsoft.com/office/drawing/2014/main" id="{EF0C0F7C-85EA-4C4B-8470-9C86D597A468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1784B139-1B46-4284-BAFD-379891F166CA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C1B116BF-C22C-4147-A370-0A995027E292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8321727A-A746-4147-ABAA-D47F7E0AF6D3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A5B73DC2-1552-435F-AA1E-C48C8939438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AB4C4E41-183F-42A4-A43A-3453AE38A14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E56C6ED7-8E1C-4B5A-8DC4-8B11C8C3A581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3F13B822-3194-49AA-BA55-9B7EA038AC99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082C0360-F218-4ACA-9643-BC4D8BD26222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5" name="그림 2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678858" y="2672174"/>
            <a:ext cx="2880000" cy="2572940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586202" y="2672173"/>
            <a:ext cx="2880000" cy="257210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26180" y="2672173"/>
            <a:ext cx="2880000" cy="2572109"/>
          </a:xfrm>
          <a:prstGeom prst="rect">
            <a:avLst/>
          </a:prstGeom>
          <a:ln>
            <a:solidFill>
              <a:srgbClr val="303841"/>
            </a:solidFill>
          </a:ln>
        </p:spPr>
      </p:pic>
    </p:spTree>
    <p:extLst>
      <p:ext uri="{BB962C8B-B14F-4D97-AF65-F5344CB8AC3E}">
        <p14:creationId xmlns:p14="http://schemas.microsoft.com/office/powerpoint/2010/main" val="30045588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및 기능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1121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메인 </a:t>
            </a:r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페이지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담당자 현용주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22459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8739281" y="167254"/>
            <a:ext cx="270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232957" y="758753"/>
            <a:ext cx="10703262" cy="6021771"/>
            <a:chOff x="1232957" y="758753"/>
            <a:chExt cx="10703262" cy="6021771"/>
          </a:xfrm>
        </p:grpSpPr>
        <p:pic>
          <p:nvPicPr>
            <p:cNvPr id="10" name="그림 9"/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3041" y="1660450"/>
              <a:ext cx="7912050" cy="5120074"/>
            </a:xfrm>
            <a:prstGeom prst="rect">
              <a:avLst/>
            </a:prstGeom>
            <a:ln>
              <a:noFill/>
            </a:ln>
          </p:spPr>
        </p:pic>
        <p:sp>
          <p:nvSpPr>
            <p:cNvPr id="103" name="TextBox 102">
              <a:extLst>
                <a:ext uri="{FF2B5EF4-FFF2-40B4-BE49-F238E27FC236}">
                  <a16:creationId xmlns="" xmlns:a16="http://schemas.microsoft.com/office/drawing/2014/main" id="{AC8D087A-4BD6-4D03-A2A1-F135353E88D1}"/>
                </a:ext>
              </a:extLst>
            </p:cNvPr>
            <p:cNvSpPr txBox="1"/>
            <p:nvPr/>
          </p:nvSpPr>
          <p:spPr>
            <a:xfrm>
              <a:off x="1373041" y="1005556"/>
              <a:ext cx="61285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anose="020B0604000101010101" pitchFamily="50" charset="-127"/>
                </a:rPr>
                <a:t>사용자 메인 페이지</a:t>
              </a:r>
              <a:endPara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82305" y="758753"/>
              <a:ext cx="3000992" cy="924384"/>
            </a:xfrm>
            <a:prstGeom prst="rect">
              <a:avLst/>
            </a:prstGeom>
          </p:spPr>
        </p:pic>
        <p:cxnSp>
          <p:nvCxnSpPr>
            <p:cNvPr id="101" name="연결선: 구부러짐 100">
              <a:extLst>
                <a:ext uri="{FF2B5EF4-FFF2-40B4-BE49-F238E27FC236}">
                  <a16:creationId xmlns="" xmlns:a16="http://schemas.microsoft.com/office/drawing/2014/main" id="{F41CBAF7-7195-41D2-880D-5815AAFF7BA3}"/>
                </a:ext>
              </a:extLst>
            </p:cNvPr>
            <p:cNvCxnSpPr>
              <a:cxnSpLocks/>
              <a:stCxn id="37" idx="5"/>
              <a:endCxn id="4" idx="2"/>
            </p:cNvCxnSpPr>
            <p:nvPr/>
          </p:nvCxnSpPr>
          <p:spPr>
            <a:xfrm rot="5400000" flipH="1" flipV="1">
              <a:off x="5075702" y="288730"/>
              <a:ext cx="212691" cy="3001506"/>
            </a:xfrm>
            <a:prstGeom prst="curvedConnector3">
              <a:avLst>
                <a:gd name="adj1" fmla="val -131688"/>
              </a:avLst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직사각형 84">
              <a:extLst>
                <a:ext uri="{FF2B5EF4-FFF2-40B4-BE49-F238E27FC236}">
                  <a16:creationId xmlns="" xmlns:a16="http://schemas.microsoft.com/office/drawing/2014/main" id="{D0CCFFC9-C194-4975-BDE1-0907FF48687E}"/>
                </a:ext>
              </a:extLst>
            </p:cNvPr>
            <p:cNvSpPr/>
            <p:nvPr/>
          </p:nvSpPr>
          <p:spPr>
            <a:xfrm>
              <a:off x="5760655" y="2889386"/>
              <a:ext cx="6175564" cy="3510942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lang="ko-KR" altLang="en-US" dirty="0">
                  <a:solidFill>
                    <a:schemeClr val="bg2"/>
                  </a:solidFill>
                </a:rPr>
                <a:t>로고 클릭 시 </a:t>
              </a:r>
              <a:r>
                <a:rPr lang="en-US" altLang="ko-KR" dirty="0">
                  <a:solidFill>
                    <a:schemeClr val="bg2"/>
                  </a:solidFill>
                </a:rPr>
                <a:t>‘</a:t>
              </a:r>
              <a:r>
                <a:rPr lang="ko-KR" altLang="en-US" dirty="0">
                  <a:solidFill>
                    <a:schemeClr val="bg2"/>
                  </a:solidFill>
                </a:rPr>
                <a:t>메인 페이지</a:t>
              </a:r>
              <a:r>
                <a:rPr lang="en-US" altLang="ko-KR" dirty="0">
                  <a:solidFill>
                    <a:schemeClr val="bg2"/>
                  </a:solidFill>
                </a:rPr>
                <a:t>’</a:t>
              </a:r>
              <a:r>
                <a:rPr lang="ko-KR" altLang="en-US" dirty="0">
                  <a:solidFill>
                    <a:schemeClr val="bg2"/>
                  </a:solidFill>
                </a:rPr>
                <a:t>로 이동</a:t>
              </a: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>
                  <a:solidFill>
                    <a:schemeClr val="bg2"/>
                  </a:solidFill>
                </a:rPr>
                <a:t>상단 메뉴 클릭 시 해당 페이지로 이동합니다</a:t>
              </a:r>
              <a:r>
                <a:rPr lang="en-US" altLang="ko-KR" dirty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FontTx/>
                <a:buAutoNum type="arabicPeriod"/>
              </a:pPr>
              <a:r>
                <a:rPr lang="ko-KR" altLang="en-US" dirty="0" err="1">
                  <a:solidFill>
                    <a:schemeClr val="bg2"/>
                  </a:solidFill>
                </a:rPr>
                <a:t>비로그인</a:t>
              </a:r>
              <a:r>
                <a:rPr lang="ko-KR" altLang="en-US" dirty="0">
                  <a:solidFill>
                    <a:schemeClr val="bg2"/>
                  </a:solidFill>
                </a:rPr>
                <a:t> 상태에서 마이 페이지 클릭 </a:t>
              </a:r>
              <a:r>
                <a:rPr lang="en-US" altLang="ko-KR" dirty="0">
                  <a:solidFill>
                    <a:schemeClr val="bg2"/>
                  </a:solidFill>
                </a:rPr>
                <a:t>Alert</a:t>
              </a:r>
              <a:r>
                <a:rPr lang="ko-KR" altLang="en-US" dirty="0">
                  <a:solidFill>
                    <a:schemeClr val="bg2"/>
                  </a:solidFill>
                </a:rPr>
                <a:t>창을 띄우고 </a:t>
              </a:r>
              <a:r>
                <a:rPr lang="en-US" altLang="ko-KR" dirty="0">
                  <a:solidFill>
                    <a:schemeClr val="bg2"/>
                  </a:solidFill>
                </a:rPr>
                <a:t>‘</a:t>
              </a:r>
              <a:r>
                <a:rPr lang="ko-KR" altLang="en-US" dirty="0">
                  <a:solidFill>
                    <a:schemeClr val="bg2"/>
                  </a:solidFill>
                </a:rPr>
                <a:t>로그인 페이지</a:t>
              </a:r>
              <a:r>
                <a:rPr lang="en-US" altLang="ko-KR" dirty="0">
                  <a:solidFill>
                    <a:schemeClr val="bg2"/>
                  </a:solidFill>
                </a:rPr>
                <a:t>‘</a:t>
              </a:r>
              <a:r>
                <a:rPr lang="ko-KR" altLang="en-US" dirty="0">
                  <a:solidFill>
                    <a:schemeClr val="bg2"/>
                  </a:solidFill>
                </a:rPr>
                <a:t>로</a:t>
              </a:r>
              <a:r>
                <a:rPr lang="en-US" altLang="ko-KR" dirty="0">
                  <a:solidFill>
                    <a:schemeClr val="bg2"/>
                  </a:solidFill>
                </a:rPr>
                <a:t> </a:t>
              </a:r>
              <a:r>
                <a:rPr lang="ko-KR" altLang="en-US" dirty="0">
                  <a:solidFill>
                    <a:schemeClr val="bg2"/>
                  </a:solidFill>
                </a:rPr>
                <a:t>이동시킵니다</a:t>
              </a:r>
              <a:r>
                <a:rPr lang="en-US" altLang="ko-KR" dirty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FontTx/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FontTx/>
                <a:buAutoNum type="arabicPeriod"/>
              </a:pPr>
              <a:r>
                <a:rPr lang="ko-KR" altLang="en-US" dirty="0">
                  <a:solidFill>
                    <a:schemeClr val="bg2"/>
                  </a:solidFill>
                </a:rPr>
                <a:t>클릭 시 로그인 페이지로 이동 합니다</a:t>
              </a:r>
              <a:r>
                <a:rPr lang="en-US" altLang="ko-KR" dirty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FontTx/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FontTx/>
                <a:buAutoNum type="arabicPeriod"/>
              </a:pPr>
              <a:r>
                <a:rPr lang="ko-KR" altLang="en-US" dirty="0">
                  <a:solidFill>
                    <a:schemeClr val="bg2"/>
                  </a:solidFill>
                </a:rPr>
                <a:t>클릭 시 회원가입 페이지로 이동 합니다</a:t>
              </a:r>
              <a:r>
                <a:rPr lang="en-US" altLang="ko-KR" dirty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FontTx/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FontTx/>
                <a:buAutoNum type="arabicPeriod"/>
              </a:pPr>
              <a:r>
                <a:rPr lang="ko-KR" altLang="en-US" dirty="0">
                  <a:solidFill>
                    <a:schemeClr val="bg2"/>
                  </a:solidFill>
                </a:rPr>
                <a:t>클릭 시 다른 사진으로 변경됩니다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1232957" y="1490729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=""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2353920" y="1588939"/>
              <a:ext cx="363278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2862801" y="1590331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=""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3370261" y="1595735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=""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8106366" y="1590331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=""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8666238" y="1588940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=""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1973966" y="4050141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6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75667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0" y="1005556"/>
            <a:ext cx="8971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메인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메인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0" y="1609380"/>
            <a:ext cx="9971967" cy="49914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461064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공지사항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페이지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담당자 현용주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51282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9152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리스트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373041" y="2640044"/>
            <a:ext cx="10436939" cy="2204868"/>
            <a:chOff x="1373041" y="2640044"/>
            <a:chExt cx="10436939" cy="220486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3041" y="2640044"/>
              <a:ext cx="5727495" cy="2204868"/>
            </a:xfrm>
            <a:prstGeom prst="rect">
              <a:avLst/>
            </a:prstGeom>
            <a:ln>
              <a:noFill/>
            </a:ln>
          </p:spPr>
        </p:pic>
        <p:sp>
          <p:nvSpPr>
            <p:cNvPr id="37" name="직사각형 36">
              <a:extLst>
                <a:ext uri="{FF2B5EF4-FFF2-40B4-BE49-F238E27FC236}">
                  <a16:creationId xmlns="" xmlns:a16="http://schemas.microsoft.com/office/drawing/2014/main" id="{D0CCFFC9-C194-4975-BDE1-0907FF48687E}"/>
                </a:ext>
              </a:extLst>
            </p:cNvPr>
            <p:cNvSpPr/>
            <p:nvPr/>
          </p:nvSpPr>
          <p:spPr>
            <a:xfrm>
              <a:off x="7554589" y="2645634"/>
              <a:ext cx="4255391" cy="1096844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+mj-lt"/>
                <a:buAutoNum type="arabicPeriod"/>
              </a:pPr>
              <a:r>
                <a:rPr lang="ko-KR" altLang="en-US" dirty="0" smtClean="0"/>
                <a:t>글 제목 클릭 시 상세 페이지로 이동 </a:t>
              </a:r>
              <a:endParaRPr lang="en-US" altLang="ko-KR" dirty="0" smtClean="0"/>
            </a:p>
            <a:p>
              <a:pPr marL="342900" indent="-342900">
                <a:buFont typeface="+mj-lt"/>
                <a:buAutoNum type="arabicPeriod"/>
              </a:pPr>
              <a:endParaRPr lang="en-US" altLang="ko-KR" dirty="0"/>
            </a:p>
            <a:p>
              <a:pPr marL="342900" indent="-342900">
                <a:buFont typeface="+mj-lt"/>
                <a:buAutoNum type="arabicPeriod"/>
              </a:pPr>
              <a:r>
                <a:rPr lang="ko-KR" altLang="en-US" dirty="0"/>
                <a:t>공지사항 리스트 </a:t>
              </a:r>
              <a:r>
                <a:rPr lang="ko-KR" altLang="en-US" dirty="0" err="1" smtClean="0"/>
                <a:t>페이징</a:t>
              </a:r>
              <a:endParaRPr lang="en-US" altLang="ko-KR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=""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2710122" y="3609155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=""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3829277" y="4293276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74633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9152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리스트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657559"/>
            <a:ext cx="7990034" cy="24331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4272234"/>
            <a:ext cx="7741930" cy="24331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629314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9657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 페이지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이동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041" y="2492361"/>
            <a:ext cx="7182852" cy="11241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4013280"/>
            <a:ext cx="7182852" cy="3594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5" name="그림 24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19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요구사항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BDEA624-C0F8-436E-970F-56190D3CBCB0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비회원 이용 가능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91359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931886" y="1590331"/>
            <a:ext cx="7893762" cy="5158812"/>
            <a:chOff x="2931886" y="1590331"/>
            <a:chExt cx="7893762" cy="515881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31886" y="1590331"/>
              <a:ext cx="7268589" cy="5158812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직사각형 21">
              <a:extLst>
                <a:ext uri="{FF2B5EF4-FFF2-40B4-BE49-F238E27FC236}">
                  <a16:creationId xmlns="" xmlns:a16="http://schemas.microsoft.com/office/drawing/2014/main" id="{ADF9B48C-4494-4F5A-A55C-4DD9F14D64A3}"/>
                </a:ext>
              </a:extLst>
            </p:cNvPr>
            <p:cNvSpPr/>
            <p:nvPr/>
          </p:nvSpPr>
          <p:spPr>
            <a:xfrm>
              <a:off x="7359587" y="4935813"/>
              <a:ext cx="3466061" cy="1499776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 algn="ctr">
                <a:buAutoNum type="arabicPeriod"/>
              </a:pPr>
              <a:r>
                <a:rPr lang="ko-KR" altLang="en-US" dirty="0" smtClean="0">
                  <a:solidFill>
                    <a:schemeClr val="bg1"/>
                  </a:solidFill>
                </a:rPr>
                <a:t>목록 </a:t>
              </a:r>
              <a:r>
                <a:rPr lang="ko-KR" altLang="en-US" dirty="0">
                  <a:solidFill>
                    <a:schemeClr val="bg1"/>
                  </a:solidFill>
                </a:rPr>
                <a:t>버튼 클릭 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시 </a:t>
              </a:r>
              <a:endParaRPr lang="en-US" altLang="ko-KR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‘</a:t>
              </a:r>
              <a:r>
                <a:rPr lang="ko-KR" altLang="en-US" dirty="0">
                  <a:solidFill>
                    <a:schemeClr val="bg1"/>
                  </a:solidFill>
                </a:rPr>
                <a:t>공지사항</a:t>
              </a:r>
              <a:r>
                <a:rPr lang="en-US" altLang="ko-KR" dirty="0">
                  <a:solidFill>
                    <a:schemeClr val="bg1"/>
                  </a:solidFill>
                </a:rPr>
                <a:t> 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리스트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’</a:t>
              </a:r>
              <a:r>
                <a:rPr lang="ko-KR" altLang="en-US" dirty="0">
                  <a:solidFill>
                    <a:schemeClr val="bg1"/>
                  </a:solidFill>
                </a:rPr>
                <a:t>로 돌아갑니다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.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7" name="그림 26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6033566" y="6084008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7022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9152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2" y="1859821"/>
            <a:ext cx="9152084" cy="43440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335768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예약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페이지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담당자 현용주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50605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캠핑장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리스트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280514" y="1590331"/>
            <a:ext cx="10760004" cy="5042051"/>
            <a:chOff x="1280514" y="1590331"/>
            <a:chExt cx="10760004" cy="504205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0514" y="1590331"/>
              <a:ext cx="7373379" cy="5042051"/>
            </a:xfrm>
            <a:prstGeom prst="rect">
              <a:avLst/>
            </a:prstGeom>
          </p:spPr>
        </p:pic>
        <p:sp>
          <p:nvSpPr>
            <p:cNvPr id="20" name="타원 19">
              <a:extLst>
                <a:ext uri="{FF2B5EF4-FFF2-40B4-BE49-F238E27FC236}">
                  <a16:creationId xmlns=""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4602804" y="2111560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DA280D4B-03BC-48AC-BD00-12145B0A8356}"/>
                </a:ext>
              </a:extLst>
            </p:cNvPr>
            <p:cNvSpPr/>
            <p:nvPr/>
          </p:nvSpPr>
          <p:spPr>
            <a:xfrm>
              <a:off x="8517231" y="2111560"/>
              <a:ext cx="3523287" cy="2520075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lang="ko-KR" altLang="en-US" dirty="0" err="1">
                  <a:solidFill>
                    <a:schemeClr val="bg2"/>
                  </a:solidFill>
                </a:rPr>
                <a:t>캠핑장</a:t>
              </a:r>
              <a:r>
                <a:rPr lang="ko-KR" altLang="en-US" dirty="0">
                  <a:solidFill>
                    <a:schemeClr val="bg2"/>
                  </a:solidFill>
                </a:rPr>
                <a:t> 리스트는 스크롤 바를 내리면 계속해서 </a:t>
              </a:r>
              <a:r>
                <a:rPr lang="ko-KR" altLang="en-US" dirty="0" smtClean="0">
                  <a:solidFill>
                    <a:schemeClr val="bg2"/>
                  </a:solidFill>
                </a:rPr>
                <a:t>나옵니다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 (</a:t>
              </a:r>
              <a:r>
                <a:rPr lang="ko-KR" altLang="en-US" dirty="0" smtClean="0">
                  <a:solidFill>
                    <a:schemeClr val="bg2"/>
                  </a:solidFill>
                </a:rPr>
                <a:t>캠핑 </a:t>
              </a:r>
              <a:r>
                <a:rPr lang="ko-KR" altLang="en-US" dirty="0">
                  <a:solidFill>
                    <a:schemeClr val="bg2"/>
                  </a:solidFill>
                </a:rPr>
                <a:t>상품 등록 </a:t>
              </a:r>
              <a:r>
                <a:rPr lang="ko-KR" altLang="en-US" dirty="0" smtClean="0">
                  <a:solidFill>
                    <a:schemeClr val="bg2"/>
                  </a:solidFill>
                </a:rPr>
                <a:t>수량만큼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)</a:t>
              </a: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>
                  <a:solidFill>
                    <a:schemeClr val="bg2"/>
                  </a:solidFill>
                </a:rPr>
                <a:t>글 제목이나 내용을 클릭하면 해당 캠핑 상품 상세 페이지로 이동합니다</a:t>
              </a:r>
              <a:r>
                <a:rPr lang="en-US" altLang="ko-KR" dirty="0">
                  <a:solidFill>
                    <a:schemeClr val="bg2"/>
                  </a:solidFill>
                </a:rPr>
                <a:t>.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22241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9657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캠핑장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리스트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5" name="그림 2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55165" y="1730604"/>
            <a:ext cx="5060150" cy="22672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55164" y="4160792"/>
            <a:ext cx="5060151" cy="25012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716361" y="1730604"/>
            <a:ext cx="5112782" cy="22672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DA280D4B-03BC-48AC-BD00-12145B0A8356}"/>
              </a:ext>
            </a:extLst>
          </p:cNvPr>
          <p:cNvSpPr/>
          <p:nvPr/>
        </p:nvSpPr>
        <p:spPr>
          <a:xfrm>
            <a:off x="6566181" y="4887296"/>
            <a:ext cx="5437134" cy="1048258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상품 별 </a:t>
            </a:r>
            <a:r>
              <a:rPr lang="ko-KR" altLang="en-US" dirty="0" err="1" smtClean="0">
                <a:solidFill>
                  <a:schemeClr val="bg2"/>
                </a:solidFill>
              </a:rPr>
              <a:t>썸네일</a:t>
            </a:r>
            <a:r>
              <a:rPr lang="ko-KR" altLang="en-US" dirty="0" smtClean="0">
                <a:solidFill>
                  <a:schemeClr val="bg2"/>
                </a:solidFill>
              </a:rPr>
              <a:t> 사진과 내용이 다르게 나옵니다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  <a:endParaRPr lang="ko-KR" alt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4635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9657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캠핑장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 페이지 이동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5" name="그림 2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041" y="2196000"/>
            <a:ext cx="10050278" cy="13622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041" y="4163934"/>
            <a:ext cx="7573930" cy="18576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206736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캠핑장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373040" y="1590331"/>
            <a:ext cx="10460498" cy="5060794"/>
            <a:chOff x="1373040" y="1590331"/>
            <a:chExt cx="10460498" cy="506079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3041" y="1590331"/>
              <a:ext cx="7268589" cy="3983155"/>
            </a:xfrm>
            <a:prstGeom prst="rect">
              <a:avLst/>
            </a:prstGeom>
            <a:ln>
              <a:noFill/>
            </a:ln>
          </p:spPr>
        </p:pic>
        <p:sp>
          <p:nvSpPr>
            <p:cNvPr id="43" name="직사각형 42">
              <a:extLst>
                <a:ext uri="{FF2B5EF4-FFF2-40B4-BE49-F238E27FC236}">
                  <a16:creationId xmlns="" xmlns:a16="http://schemas.microsoft.com/office/drawing/2014/main" id="{DA280D4B-03BC-48AC-BD00-12145B0A8356}"/>
                </a:ext>
              </a:extLst>
            </p:cNvPr>
            <p:cNvSpPr/>
            <p:nvPr/>
          </p:nvSpPr>
          <p:spPr>
            <a:xfrm>
              <a:off x="6396404" y="2941814"/>
              <a:ext cx="5437134" cy="1771839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클릭 시 예약 상세 페이지로 이동 합니다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클릭 시 </a:t>
              </a:r>
              <a:r>
                <a:rPr lang="ko-KR" altLang="en-US" dirty="0" err="1" smtClean="0">
                  <a:solidFill>
                    <a:schemeClr val="bg2"/>
                  </a:solidFill>
                </a:rPr>
                <a:t>캠핑장</a:t>
              </a:r>
              <a:r>
                <a:rPr lang="ko-KR" altLang="en-US" dirty="0" smtClean="0">
                  <a:solidFill>
                    <a:schemeClr val="bg2"/>
                  </a:solidFill>
                </a:rPr>
                <a:t> 리스트로 이동합니다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해당 상품 </a:t>
              </a:r>
              <a:r>
                <a:rPr lang="ko-KR" altLang="en-US" dirty="0" err="1" smtClean="0">
                  <a:solidFill>
                    <a:schemeClr val="bg2"/>
                  </a:solidFill>
                </a:rPr>
                <a:t>캠핑장을</a:t>
              </a:r>
              <a:r>
                <a:rPr lang="ko-KR" altLang="en-US" dirty="0" smtClean="0">
                  <a:solidFill>
                    <a:schemeClr val="bg2"/>
                  </a:solidFill>
                </a:rPr>
                <a:t> 다녀온 사람이 작성한 리뷰 입니다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3040" y="5567918"/>
              <a:ext cx="7268589" cy="1083207"/>
            </a:xfrm>
            <a:prstGeom prst="rect">
              <a:avLst/>
            </a:prstGeom>
          </p:spPr>
        </p:pic>
      </p:grpSp>
      <p:sp>
        <p:nvSpPr>
          <p:cNvPr id="25" name="타원 24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3218122" y="4919371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5063203" y="4919371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1373039" y="5694661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5455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캠핑장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456482" y="1673479"/>
            <a:ext cx="4474262" cy="27688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1673479"/>
            <a:ext cx="5674266" cy="27505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73041" y="4644857"/>
            <a:ext cx="5674266" cy="200268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그룹 2"/>
          <p:cNvGrpSpPr/>
          <p:nvPr/>
        </p:nvGrpSpPr>
        <p:grpSpPr>
          <a:xfrm>
            <a:off x="7456482" y="4461096"/>
            <a:ext cx="4474262" cy="1865056"/>
            <a:chOff x="7456482" y="4461096"/>
            <a:chExt cx="4474262" cy="186505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56482" y="4644857"/>
              <a:ext cx="4474262" cy="4894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직사각형 20">
              <a:extLst>
                <a:ext uri="{FF2B5EF4-FFF2-40B4-BE49-F238E27FC236}">
                  <a16:creationId xmlns="" xmlns:a16="http://schemas.microsoft.com/office/drawing/2014/main" id="{DA280D4B-03BC-48AC-BD00-12145B0A8356}"/>
                </a:ext>
              </a:extLst>
            </p:cNvPr>
            <p:cNvSpPr/>
            <p:nvPr/>
          </p:nvSpPr>
          <p:spPr>
            <a:xfrm>
              <a:off x="7456482" y="5379706"/>
              <a:ext cx="4474262" cy="946446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Tx/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리뷰 리스트는 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include</a:t>
              </a:r>
              <a:r>
                <a:rPr lang="ko-KR" altLang="en-US" dirty="0" smtClean="0">
                  <a:solidFill>
                    <a:schemeClr val="bg2"/>
                  </a:solidFill>
                </a:rPr>
                <a:t>로 삽입</a:t>
              </a:r>
              <a:endParaRPr lang="en-US" altLang="ko-KR" dirty="0">
                <a:solidFill>
                  <a:schemeClr val="bg2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=""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7949148" y="4461096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84070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상세 페이지 이동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2024476"/>
            <a:ext cx="9602540" cy="16385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4160791"/>
            <a:ext cx="6201640" cy="21053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01697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상세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262116" y="1540411"/>
            <a:ext cx="10590996" cy="5107132"/>
            <a:chOff x="1262116" y="1540411"/>
            <a:chExt cx="10590996" cy="5107132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3041" y="1740466"/>
              <a:ext cx="6696902" cy="4907077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="" xmlns:a16="http://schemas.microsoft.com/office/drawing/2014/main" id="{DA280D4B-03BC-48AC-BD00-12145B0A8356}"/>
                </a:ext>
              </a:extLst>
            </p:cNvPr>
            <p:cNvSpPr/>
            <p:nvPr/>
          </p:nvSpPr>
          <p:spPr>
            <a:xfrm>
              <a:off x="6376829" y="1540411"/>
              <a:ext cx="5476283" cy="3931476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Tx/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예약 시작일과 종료일을 선택 할 수 있습니다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  <a:r>
                <a:rPr lang="en-US" altLang="ko-KR" dirty="0">
                  <a:solidFill>
                    <a:schemeClr val="bg2"/>
                  </a:solidFill>
                </a:rPr>
                <a:t> (</a:t>
              </a:r>
              <a:r>
                <a:rPr lang="ko-KR" altLang="en-US" dirty="0">
                  <a:solidFill>
                    <a:schemeClr val="bg2"/>
                  </a:solidFill>
                </a:rPr>
                <a:t>다음날부터 선택 가능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)</a:t>
              </a:r>
            </a:p>
            <a:p>
              <a:pPr marL="342900" indent="-342900">
                <a:buFontTx/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FontTx/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예약은 </a:t>
              </a:r>
              <a:r>
                <a:rPr lang="ko-KR" altLang="en-US" dirty="0" err="1" smtClean="0">
                  <a:solidFill>
                    <a:schemeClr val="bg2"/>
                  </a:solidFill>
                </a:rPr>
                <a:t>이번달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, </a:t>
              </a:r>
              <a:r>
                <a:rPr lang="ko-KR" altLang="en-US" dirty="0" smtClean="0">
                  <a:solidFill>
                    <a:schemeClr val="bg2"/>
                  </a:solidFill>
                </a:rPr>
                <a:t>다음달만 가능합니다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endParaRPr lang="en-US" altLang="ko-KR" dirty="0" smtClean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선택한 상품의 정보가 뜹니다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>
                  <a:solidFill>
                    <a:schemeClr val="bg2"/>
                  </a:solidFill>
                </a:rPr>
                <a:t>현재 이 상품을 </a:t>
              </a:r>
              <a:r>
                <a:rPr lang="ko-KR" altLang="en-US" dirty="0" smtClean="0">
                  <a:solidFill>
                    <a:schemeClr val="bg2"/>
                  </a:solidFill>
                </a:rPr>
                <a:t>예약한 </a:t>
              </a:r>
              <a:r>
                <a:rPr lang="ko-KR" altLang="en-US" dirty="0">
                  <a:solidFill>
                    <a:schemeClr val="bg2"/>
                  </a:solidFill>
                </a:rPr>
                <a:t>리스트가 뜹니다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FontTx/>
                <a:buAutoNum type="arabicPeriod"/>
              </a:pPr>
              <a:r>
                <a:rPr lang="ko-KR" altLang="en-US" dirty="0">
                  <a:solidFill>
                    <a:schemeClr val="bg2"/>
                  </a:solidFill>
                </a:rPr>
                <a:t>달력에서 시작일</a:t>
              </a:r>
              <a:r>
                <a:rPr lang="en-US" altLang="ko-KR" dirty="0">
                  <a:solidFill>
                    <a:schemeClr val="bg2"/>
                  </a:solidFill>
                </a:rPr>
                <a:t>, </a:t>
              </a:r>
              <a:r>
                <a:rPr lang="ko-KR" altLang="en-US" dirty="0">
                  <a:solidFill>
                    <a:schemeClr val="bg2"/>
                  </a:solidFill>
                </a:rPr>
                <a:t>종료일 클릭 시 </a:t>
              </a:r>
              <a:r>
                <a:rPr lang="en-US" altLang="ko-KR" dirty="0">
                  <a:solidFill>
                    <a:schemeClr val="bg2"/>
                  </a:solidFill>
                </a:rPr>
                <a:t>‘</a:t>
              </a:r>
              <a:r>
                <a:rPr lang="ko-KR" altLang="en-US" dirty="0">
                  <a:solidFill>
                    <a:schemeClr val="bg2"/>
                  </a:solidFill>
                </a:rPr>
                <a:t>예약하러 가기</a:t>
              </a:r>
              <a:r>
                <a:rPr lang="en-US" altLang="ko-KR" dirty="0">
                  <a:solidFill>
                    <a:schemeClr val="bg2"/>
                  </a:solidFill>
                </a:rPr>
                <a:t>‘ </a:t>
              </a:r>
              <a:r>
                <a:rPr lang="ko-KR" altLang="en-US" dirty="0">
                  <a:solidFill>
                    <a:schemeClr val="bg2"/>
                  </a:solidFill>
                </a:rPr>
                <a:t>버튼이 활성화 됩니다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FontTx/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FontTx/>
                <a:buAutoNum type="arabicPeriod"/>
              </a:pPr>
              <a:r>
                <a:rPr lang="ko-KR" altLang="en-US" dirty="0" err="1" smtClean="0">
                  <a:solidFill>
                    <a:schemeClr val="bg2"/>
                  </a:solidFill>
                </a:rPr>
                <a:t>캠핑장</a:t>
              </a:r>
              <a:r>
                <a:rPr lang="ko-KR" altLang="en-US" dirty="0" smtClean="0">
                  <a:solidFill>
                    <a:schemeClr val="bg2"/>
                  </a:solidFill>
                </a:rPr>
                <a:t> 리스트로 돌아갑니다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  <a:endParaRPr lang="en-US" altLang="ko-KR" dirty="0">
                <a:solidFill>
                  <a:schemeClr val="bg2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2159678" y="1651187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=""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4719797" y="2002768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=""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4719796" y="3370676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=""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4719795" y="5947652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=""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6445138" y="5941810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6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=""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1262116" y="2133867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830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="" xmlns:a16="http://schemas.microsoft.com/office/drawing/2014/main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6AE38E34-2F3E-4C5A-8809-CB127C7C6A4E}"/>
              </a:ext>
            </a:extLst>
          </p:cNvPr>
          <p:cNvSpPr/>
          <p:nvPr/>
        </p:nvSpPr>
        <p:spPr>
          <a:xfrm>
            <a:off x="1373042" y="1749449"/>
            <a:ext cx="7660599" cy="4385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메인페이지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상단메뉴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공지사항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마이페이지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회원가입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콘텐츠영역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홍보 사진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하단메뉴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회사정보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업체명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사업자등록번호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전화번호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       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이메일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대표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주소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공지사항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공지사항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최신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등록일 기준 리스트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읽기만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가능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829CC921-81E6-4B51-9FCE-FBF61957AB7D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AFA8505A-1E4F-4743-BEFD-D7310EAFC4F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EBF949A1-F11B-4A56-9D42-01795C0E300B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0" name="직각 삼각형 29">
            <a:extLst>
              <a:ext uri="{FF2B5EF4-FFF2-40B4-BE49-F238E27FC236}">
                <a16:creationId xmlns="" xmlns:a16="http://schemas.microsoft.com/office/drawing/2014/main" id="{574CDD4E-7B27-4F77-AA93-22011E1E4115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6617B60B-DC99-48C1-B2E0-62CD34A76F34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9CF32F67-79B1-46C6-9A30-53F20F4932B0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55BF6614-E30A-439D-B321-F242B094108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F001B96F-7E37-4546-AAE1-68C9AC4FAF13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EF910643-B314-4112-AC7A-B8CAAC4C2812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FBE92E02-BAD5-45DE-AEFF-A9C07795C2C5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AC4DD70E-0E3C-46C8-9936-3011928172A9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D1938F0C-E0DF-445B-8137-BB481439AC4E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EF99E275-67A8-4CDD-8712-266DD92B5C03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6" name="그림 25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537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상세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2" y="1698237"/>
            <a:ext cx="7045488" cy="33091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5115335"/>
            <a:ext cx="7045489" cy="15322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DA280D4B-03BC-48AC-BD00-12145B0A8356}"/>
              </a:ext>
            </a:extLst>
          </p:cNvPr>
          <p:cNvSpPr/>
          <p:nvPr/>
        </p:nvSpPr>
        <p:spPr>
          <a:xfrm>
            <a:off x="8876810" y="1698237"/>
            <a:ext cx="2933170" cy="626975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달력의 컨트롤러 부분</a:t>
            </a:r>
            <a:endParaRPr lang="en-US" altLang="ko-K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4162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상세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698237"/>
            <a:ext cx="468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4285330"/>
            <a:ext cx="468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129980" y="4280018"/>
            <a:ext cx="468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29980" y="1698237"/>
            <a:ext cx="468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DA280D4B-03BC-48AC-BD00-12145B0A8356}"/>
              </a:ext>
            </a:extLst>
          </p:cNvPr>
          <p:cNvSpPr/>
          <p:nvPr/>
        </p:nvSpPr>
        <p:spPr>
          <a:xfrm>
            <a:off x="5335006" y="3815318"/>
            <a:ext cx="2462348" cy="626975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달력의 </a:t>
            </a:r>
            <a:r>
              <a:rPr lang="en-US" altLang="ko-KR" dirty="0" err="1" smtClean="0">
                <a:solidFill>
                  <a:schemeClr val="bg2"/>
                </a:solidFill>
              </a:rPr>
              <a:t>jsp</a:t>
            </a:r>
            <a:r>
              <a:rPr lang="en-US" altLang="ko-KR" dirty="0" smtClean="0">
                <a:solidFill>
                  <a:schemeClr val="bg2"/>
                </a:solidFill>
              </a:rPr>
              <a:t> </a:t>
            </a:r>
            <a:r>
              <a:rPr lang="ko-KR" altLang="en-US" dirty="0" smtClean="0">
                <a:solidFill>
                  <a:schemeClr val="bg2"/>
                </a:solidFill>
              </a:rPr>
              <a:t>부분</a:t>
            </a:r>
            <a:endParaRPr lang="en-US" altLang="ko-K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0754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상세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5" name="그림 24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740465"/>
            <a:ext cx="3240000" cy="36570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001992" y="1738637"/>
            <a:ext cx="3240000" cy="21405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001992" y="4568176"/>
            <a:ext cx="3240000" cy="21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630944" y="1738637"/>
            <a:ext cx="3240000" cy="21246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624658" y="4554692"/>
            <a:ext cx="3240000" cy="21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DA280D4B-03BC-48AC-BD00-12145B0A8356}"/>
              </a:ext>
            </a:extLst>
          </p:cNvPr>
          <p:cNvSpPr/>
          <p:nvPr/>
        </p:nvSpPr>
        <p:spPr>
          <a:xfrm>
            <a:off x="1373042" y="5603243"/>
            <a:ext cx="3240000" cy="1045426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달력의 </a:t>
            </a:r>
            <a:r>
              <a:rPr lang="en-US" altLang="ko-KR" dirty="0" err="1" smtClean="0">
                <a:solidFill>
                  <a:schemeClr val="bg2"/>
                </a:solidFill>
              </a:rPr>
              <a:t>jsp</a:t>
            </a:r>
            <a:r>
              <a:rPr lang="en-US" altLang="ko-KR" dirty="0" smtClean="0">
                <a:solidFill>
                  <a:schemeClr val="bg2"/>
                </a:solidFill>
              </a:rPr>
              <a:t> </a:t>
            </a:r>
            <a:r>
              <a:rPr lang="ko-KR" altLang="en-US" dirty="0" smtClean="0">
                <a:solidFill>
                  <a:schemeClr val="bg2"/>
                </a:solidFill>
              </a:rPr>
              <a:t>부분</a:t>
            </a:r>
            <a:endParaRPr lang="en-US" altLang="ko-KR" dirty="0" smtClean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달력의 </a:t>
            </a:r>
            <a:r>
              <a:rPr lang="en-US" altLang="ko-KR" dirty="0" err="1" smtClean="0">
                <a:solidFill>
                  <a:schemeClr val="bg2"/>
                </a:solidFill>
              </a:rPr>
              <a:t>javaScript</a:t>
            </a:r>
            <a:r>
              <a:rPr lang="en-US" altLang="ko-KR" dirty="0" smtClean="0">
                <a:solidFill>
                  <a:schemeClr val="bg2"/>
                </a:solidFill>
              </a:rPr>
              <a:t> </a:t>
            </a:r>
            <a:r>
              <a:rPr lang="ko-KR" altLang="en-US" dirty="0" smtClean="0">
                <a:solidFill>
                  <a:schemeClr val="bg2"/>
                </a:solidFill>
              </a:rPr>
              <a:t>부분</a:t>
            </a:r>
            <a:endParaRPr lang="en-US" altLang="ko-KR" dirty="0">
              <a:solidFill>
                <a:schemeClr val="bg2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4075454" y="1820152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11442780" y="1820152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7822190" y="1820152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11442472" y="4669121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7821882" y="4669121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929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상세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740466"/>
            <a:ext cx="8561072" cy="19026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3934561"/>
            <a:ext cx="8561072" cy="23646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686336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동의 페이지 이동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828620"/>
            <a:ext cx="10297962" cy="20481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4301121"/>
            <a:ext cx="36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570790" y="4301121"/>
            <a:ext cx="36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04120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동의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187353" y="1581440"/>
            <a:ext cx="10817289" cy="5167968"/>
            <a:chOff x="1187353" y="1581440"/>
            <a:chExt cx="10817289" cy="516796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3041" y="4842254"/>
              <a:ext cx="6847345" cy="1863346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3041" y="1737743"/>
              <a:ext cx="6843859" cy="3107169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="" xmlns:a16="http://schemas.microsoft.com/office/drawing/2014/main" id="{DA280D4B-03BC-48AC-BD00-12145B0A8356}"/>
                </a:ext>
              </a:extLst>
            </p:cNvPr>
            <p:cNvSpPr/>
            <p:nvPr/>
          </p:nvSpPr>
          <p:spPr>
            <a:xfrm>
              <a:off x="6528359" y="1581440"/>
              <a:ext cx="5476283" cy="3755900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Tx/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각각 동의를 누를 시 해당 동의 내용이 나옵니다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FontTx/>
                <a:buAutoNum type="arabicPeriod"/>
              </a:pPr>
              <a:endParaRPr lang="en-US" altLang="ko-KR" dirty="0" smtClean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동의버튼을 클릭하지 않을 시 해당하는 동의 버튼을 클릭해달라고 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alert</a:t>
              </a:r>
              <a:r>
                <a:rPr lang="ko-KR" altLang="en-US" dirty="0" smtClean="0">
                  <a:solidFill>
                    <a:schemeClr val="bg2"/>
                  </a:solidFill>
                </a:rPr>
                <a:t>창이 뜹니다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현재 예약 내용이 종합적으로 나옵니다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FontTx/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총 결제 금액이 뜹니다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FontTx/>
                <a:buAutoNum type="arabicPeriod"/>
              </a:pPr>
              <a:endParaRPr lang="en-US" altLang="ko-KR" dirty="0" smtClean="0">
                <a:solidFill>
                  <a:schemeClr val="bg2"/>
                </a:solidFill>
              </a:endParaRPr>
            </a:p>
            <a:p>
              <a:pPr marL="342900" indent="-342900">
                <a:buFontTx/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클릭 시 예약 신청이 완료되고 </a:t>
              </a:r>
              <a:r>
                <a:rPr lang="ko-KR" altLang="en-US" dirty="0" err="1" smtClean="0">
                  <a:solidFill>
                    <a:schemeClr val="bg2"/>
                  </a:solidFill>
                </a:rPr>
                <a:t>캠핑장</a:t>
              </a:r>
              <a:r>
                <a:rPr lang="ko-KR" altLang="en-US" dirty="0" smtClean="0">
                  <a:solidFill>
                    <a:schemeClr val="bg2"/>
                  </a:solidFill>
                </a:rPr>
                <a:t> 리스트로 돌아갑니다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FontTx/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FontTx/>
                <a:buAutoNum type="arabicPeriod"/>
              </a:pPr>
              <a:r>
                <a:rPr lang="ko-KR" altLang="en-US" dirty="0" err="1" smtClean="0">
                  <a:solidFill>
                    <a:schemeClr val="bg2"/>
                  </a:solidFill>
                </a:rPr>
                <a:t>캠핑장</a:t>
              </a:r>
              <a:r>
                <a:rPr lang="ko-KR" altLang="en-US" dirty="0" smtClean="0">
                  <a:solidFill>
                    <a:schemeClr val="bg2"/>
                  </a:solidFill>
                </a:rPr>
                <a:t> 리스트로 돌아갑니다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  <a:endParaRPr lang="en-US" altLang="ko-KR" dirty="0">
                <a:solidFill>
                  <a:schemeClr val="bg2"/>
                </a:solidFill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41583" y="5406196"/>
              <a:ext cx="4363059" cy="1343212"/>
            </a:xfrm>
            <a:prstGeom prst="rect">
              <a:avLst/>
            </a:prstGeom>
          </p:spPr>
        </p:pic>
        <p:cxnSp>
          <p:nvCxnSpPr>
            <p:cNvPr id="6" name="구부러진 연결선 5"/>
            <p:cNvCxnSpPr>
              <a:stCxn id="42" idx="4"/>
            </p:cNvCxnSpPr>
            <p:nvPr/>
          </p:nvCxnSpPr>
          <p:spPr>
            <a:xfrm rot="16200000" flipH="1">
              <a:off x="4783937" y="3205214"/>
              <a:ext cx="2633860" cy="3081431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타원 37">
              <a:extLst>
                <a:ext uri="{FF2B5EF4-FFF2-40B4-BE49-F238E27FC236}">
                  <a16:creationId xmlns=""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1187355" y="1764730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=""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1187354" y="4816533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=""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4377952" y="3077419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=""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1187353" y="5585275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=""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3072698" y="6185285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=""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4792031" y="6184587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6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62424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62059" y="449604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동의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9884" y="1738651"/>
            <a:ext cx="504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49884" y="4310274"/>
            <a:ext cx="504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769980" y="1738651"/>
            <a:ext cx="504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DA280D4B-03BC-48AC-BD00-12145B0A8356}"/>
              </a:ext>
            </a:extLst>
          </p:cNvPr>
          <p:cNvSpPr/>
          <p:nvPr/>
        </p:nvSpPr>
        <p:spPr>
          <a:xfrm>
            <a:off x="2781859" y="3546597"/>
            <a:ext cx="3174441" cy="414139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2"/>
                </a:solidFill>
              </a:rPr>
              <a:t>클릭 시 내용이 나오게 함</a:t>
            </a:r>
            <a:endParaRPr lang="en-US" altLang="ko-KR" dirty="0">
              <a:solidFill>
                <a:schemeClr val="bg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9980" y="4310274"/>
            <a:ext cx="504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59144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생성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785149"/>
            <a:ext cx="6098613" cy="20672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4021645"/>
            <a:ext cx="6098613" cy="2703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73041" y="4540755"/>
            <a:ext cx="6098613" cy="2779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373041" y="5067489"/>
            <a:ext cx="6098613" cy="2450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373041" y="5561263"/>
            <a:ext cx="6098613" cy="3238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762861" y="1785150"/>
            <a:ext cx="4211426" cy="48769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621905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페이지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담당자 현용주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지난 예약 리스트</a:t>
            </a:r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,</a:t>
            </a:r>
          </a:p>
          <a:p>
            <a:pPr algn="ct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예약 취소 리스트</a:t>
            </a:r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, 1:1 </a:t>
            </a:r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)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7240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지난 예약 리스트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946118" y="2273370"/>
            <a:ext cx="10695941" cy="2833710"/>
            <a:chOff x="946118" y="2273370"/>
            <a:chExt cx="10695941" cy="2833710"/>
          </a:xfrm>
        </p:grpSpPr>
        <p:sp>
          <p:nvSpPr>
            <p:cNvPr id="24" name="직각 삼각형 23">
              <a:extLst>
                <a:ext uri="{FF2B5EF4-FFF2-40B4-BE49-F238E27FC236}">
                  <a16:creationId xmlns="" xmlns:a16="http://schemas.microsoft.com/office/drawing/2014/main" id="{E4E00D88-F52F-4651-B9EE-94A139DEA3C5}"/>
                </a:ext>
              </a:extLst>
            </p:cNvPr>
            <p:cNvSpPr/>
            <p:nvPr/>
          </p:nvSpPr>
          <p:spPr>
            <a:xfrm rot="5400000">
              <a:off x="959547" y="4347722"/>
              <a:ext cx="81142" cy="108000"/>
            </a:xfrm>
            <a:prstGeom prst="rtTriangle">
              <a:avLst/>
            </a:prstGeom>
            <a:solidFill>
              <a:srgbClr val="30384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3041" y="2273370"/>
              <a:ext cx="7466159" cy="1838582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DA280D4B-03BC-48AC-BD00-12145B0A8356}"/>
                </a:ext>
              </a:extLst>
            </p:cNvPr>
            <p:cNvSpPr/>
            <p:nvPr/>
          </p:nvSpPr>
          <p:spPr>
            <a:xfrm>
              <a:off x="5640877" y="3676726"/>
              <a:ext cx="6001182" cy="1430354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Tx/>
                <a:buAutoNum type="arabicPeriod"/>
              </a:pPr>
              <a:r>
                <a:rPr lang="ko-KR" altLang="en-US" dirty="0"/>
                <a:t>내 지난 예약  리스트 </a:t>
              </a:r>
              <a:r>
                <a:rPr lang="ko-KR" altLang="en-US" dirty="0" err="1" smtClean="0"/>
                <a:t>페이징</a:t>
              </a:r>
              <a:endParaRPr lang="en-US" altLang="ko-KR" dirty="0"/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리뷰 작성 클릭 시 리뷰 작성 페이지로 이동합니다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=""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7238298" y="2992606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=""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4537597" y="3525200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9089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DD92FA68-89D7-4A8F-9488-39232BE1DE28}"/>
              </a:ext>
            </a:extLst>
          </p:cNvPr>
          <p:cNvSpPr/>
          <p:nvPr/>
        </p:nvSpPr>
        <p:spPr>
          <a:xfrm>
            <a:off x="1371760" y="1749449"/>
            <a:ext cx="10388841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조회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종류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오토캠핑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글램핑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차박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등 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종류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오토캠핑 조회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유형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B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조회 시 해당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사진 및 설명 나열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밑에 다른 사진 클릭 시 확대 사진 변경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하단에 리뷰 리스트 나열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상세페이지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사진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공간설명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제공서비스 포함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목록 버튼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 리스트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제공사항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방역소독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주차공간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동당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개인사물함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천원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사용인원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기본은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기준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인원 추가 시 성인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20,000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미성년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10,000, 5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 미만은 무료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누르면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신청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페이지로 이동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D57295DC-C41C-494C-ACCC-8478627151C8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48B55C8D-1C20-4B07-BD98-DAE9DE3E6405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3DE1C806-3EDE-43F6-84F7-E8CEDD4EB0C1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직각 삼각형 30">
            <a:extLst>
              <a:ext uri="{FF2B5EF4-FFF2-40B4-BE49-F238E27FC236}">
                <a16:creationId xmlns="" xmlns:a16="http://schemas.microsoft.com/office/drawing/2014/main" id="{5B67F235-16BF-4DAE-A086-DAF3710D1AC8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EDBE5FD4-BBB5-4562-9DAA-9C5C91E4B7B2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369C9E6E-E054-497D-A242-7E04BB795666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F1C6061B-90D8-4400-B71B-60A463112654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CBB98809-5E09-4512-A5DD-459273EED432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8FD57D6C-FAFC-4988-96E1-61D498C9267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A2AAE230-2707-42F3-8198-602AA3DFB4C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B1284A9C-F0F2-4E85-B4E4-3F4FF2773A8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AE72E7C4-B555-4432-9268-1A52E59C82CF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3C8EC78D-AEFA-4BA7-BDB8-FE7AC08CA8D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589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62059" y="449604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9421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지난 예약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리스트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9884" y="1738651"/>
            <a:ext cx="504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49884" y="4310274"/>
            <a:ext cx="504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769980" y="1738651"/>
            <a:ext cx="504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9980" y="4310274"/>
            <a:ext cx="504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644847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리뷰 작성 페이지 이동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2" y="1687406"/>
            <a:ext cx="8561072" cy="1305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164" y="3149601"/>
            <a:ext cx="8578949" cy="34689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07369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리뷰 작성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373042" y="1919277"/>
            <a:ext cx="10572215" cy="4494223"/>
            <a:chOff x="1373042" y="1919277"/>
            <a:chExt cx="10572215" cy="4494223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3042" y="1959162"/>
              <a:ext cx="7741930" cy="2962688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DA280D4B-03BC-48AC-BD00-12145B0A8356}"/>
                </a:ext>
              </a:extLst>
            </p:cNvPr>
            <p:cNvSpPr/>
            <p:nvPr/>
          </p:nvSpPr>
          <p:spPr>
            <a:xfrm>
              <a:off x="6400800" y="4064000"/>
              <a:ext cx="5544457" cy="2349500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Tx/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내용 작성 후 작성 버튼을 누르면 리뷰가 작성되고 해당 상품 상세 페이지로 이동 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(</a:t>
              </a:r>
              <a:r>
                <a:rPr lang="ko-KR" altLang="en-US" dirty="0">
                  <a:solidFill>
                    <a:schemeClr val="bg2"/>
                  </a:solidFill>
                </a:rPr>
                <a:t>리뷰는 예약 당 </a:t>
              </a:r>
              <a:r>
                <a:rPr lang="en-US" altLang="ko-KR" dirty="0">
                  <a:solidFill>
                    <a:schemeClr val="bg2"/>
                  </a:solidFill>
                </a:rPr>
                <a:t>1</a:t>
              </a:r>
              <a:r>
                <a:rPr lang="ko-KR" altLang="en-US" dirty="0">
                  <a:solidFill>
                    <a:schemeClr val="bg2"/>
                  </a:solidFill>
                </a:rPr>
                <a:t>회만 작성 가능</a:t>
              </a:r>
              <a:r>
                <a:rPr lang="en-US" altLang="ko-KR" dirty="0">
                  <a:solidFill>
                    <a:schemeClr val="bg2"/>
                  </a:solidFill>
                </a:rPr>
                <a:t>(</a:t>
              </a:r>
              <a:r>
                <a:rPr lang="ko-KR" altLang="en-US" dirty="0">
                  <a:solidFill>
                    <a:schemeClr val="bg2"/>
                  </a:solidFill>
                </a:rPr>
                <a:t>비활성화</a:t>
              </a:r>
              <a:r>
                <a:rPr lang="en-US" altLang="ko-KR" dirty="0">
                  <a:solidFill>
                    <a:schemeClr val="bg2"/>
                  </a:solidFill>
                </a:rPr>
                <a:t>)</a:t>
              </a:r>
            </a:p>
            <a:p>
              <a:pPr marL="342900" indent="-342900">
                <a:buAutoNum type="arabicPeriod"/>
              </a:pPr>
              <a:endParaRPr lang="en-US" altLang="ko-KR" dirty="0" smtClean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클릭 시 내 지난 예약 페이지로 이동합니다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FontTx/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내용 </a:t>
              </a:r>
              <a:r>
                <a:rPr lang="ko-KR" altLang="en-US" dirty="0" err="1" smtClean="0">
                  <a:solidFill>
                    <a:schemeClr val="bg2"/>
                  </a:solidFill>
                </a:rPr>
                <a:t>미기입하고</a:t>
              </a:r>
              <a:r>
                <a:rPr lang="ko-KR" altLang="en-US" dirty="0" smtClean="0">
                  <a:solidFill>
                    <a:schemeClr val="bg2"/>
                  </a:solidFill>
                </a:rPr>
                <a:t> 작성 버튼을 클릭 시 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alert</a:t>
              </a:r>
              <a:r>
                <a:rPr lang="ko-KR" altLang="en-US" dirty="0">
                  <a:solidFill>
                    <a:schemeClr val="bg2"/>
                  </a:solidFill>
                </a:rPr>
                <a:t>창이 뜹니다</a:t>
              </a:r>
              <a:r>
                <a:rPr lang="en-US" altLang="ko-KR" dirty="0">
                  <a:solidFill>
                    <a:schemeClr val="bg2"/>
                  </a:solidFill>
                </a:rPr>
                <a:t>.</a:t>
              </a:r>
              <a:r>
                <a:rPr lang="ko-KR" altLang="en-US" dirty="0">
                  <a:solidFill>
                    <a:schemeClr val="bg2"/>
                  </a:solidFill>
                </a:rPr>
                <a:t> </a:t>
              </a:r>
              <a:endParaRPr lang="en-US" altLang="ko-KR" dirty="0">
                <a:solidFill>
                  <a:schemeClr val="bg2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=""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4446418" y="4225930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=""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5152478" y="4225930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98992" y="2040187"/>
              <a:ext cx="4344006" cy="1286054"/>
            </a:xfrm>
            <a:prstGeom prst="rect">
              <a:avLst/>
            </a:prstGeom>
          </p:spPr>
        </p:pic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6400800" y="1919277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17240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62059" y="449604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7959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리뷰 작성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614617"/>
            <a:ext cx="6544588" cy="21197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2" y="3901068"/>
            <a:ext cx="8649907" cy="1152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3042" y="5141948"/>
            <a:ext cx="8649907" cy="26211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그룹 2"/>
          <p:cNvGrpSpPr/>
          <p:nvPr/>
        </p:nvGrpSpPr>
        <p:grpSpPr>
          <a:xfrm>
            <a:off x="1373042" y="5504959"/>
            <a:ext cx="9320477" cy="1238741"/>
            <a:chOff x="1373042" y="5504959"/>
            <a:chExt cx="9320477" cy="123874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73042" y="5504959"/>
              <a:ext cx="8649908" cy="12387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직사각형 20">
              <a:extLst>
                <a:ext uri="{FF2B5EF4-FFF2-40B4-BE49-F238E27FC236}">
                  <a16:creationId xmlns="" xmlns:a16="http://schemas.microsoft.com/office/drawing/2014/main" id="{DA280D4B-03BC-48AC-BD00-12145B0A8356}"/>
                </a:ext>
              </a:extLst>
            </p:cNvPr>
            <p:cNvSpPr/>
            <p:nvPr/>
          </p:nvSpPr>
          <p:spPr>
            <a:xfrm>
              <a:off x="7971853" y="5537979"/>
              <a:ext cx="2721666" cy="634584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리뷰 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1</a:t>
              </a:r>
              <a:r>
                <a:rPr lang="ko-KR" altLang="en-US" dirty="0" smtClean="0">
                  <a:solidFill>
                    <a:schemeClr val="bg2"/>
                  </a:solidFill>
                </a:rPr>
                <a:t>회 제한 소스</a:t>
              </a:r>
              <a:endParaRPr lang="en-US" altLang="ko-KR" dirty="0" smtClean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20358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164" y="1798259"/>
            <a:ext cx="7259063" cy="2162477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예약 취소 리스트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DA280D4B-03BC-48AC-BD00-12145B0A8356}"/>
              </a:ext>
            </a:extLst>
          </p:cNvPr>
          <p:cNvSpPr/>
          <p:nvPr/>
        </p:nvSpPr>
        <p:spPr>
          <a:xfrm>
            <a:off x="5834744" y="4844912"/>
            <a:ext cx="5975238" cy="1598421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ko-KR" altLang="en-US" dirty="0"/>
              <a:t>내 </a:t>
            </a:r>
            <a:r>
              <a:rPr lang="ko-KR" altLang="en-US" dirty="0" smtClean="0"/>
              <a:t>예약 취소  </a:t>
            </a:r>
            <a:r>
              <a:rPr lang="ko-KR" altLang="en-US" dirty="0"/>
              <a:t>리스트 </a:t>
            </a:r>
            <a:r>
              <a:rPr lang="ko-KR" altLang="en-US" dirty="0" err="1" smtClean="0"/>
              <a:t>페이징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사용자가 취소 시 취소 사유는 개인사유</a:t>
            </a:r>
            <a:r>
              <a:rPr lang="en-US" altLang="ko-KR" dirty="0" smtClean="0">
                <a:solidFill>
                  <a:schemeClr val="bg2"/>
                </a:solidFill>
              </a:rPr>
              <a:t>, </a:t>
            </a:r>
            <a:r>
              <a:rPr lang="ko-KR" altLang="en-US" dirty="0" smtClean="0">
                <a:solidFill>
                  <a:schemeClr val="bg2"/>
                </a:solidFill>
              </a:rPr>
              <a:t>천재지변</a:t>
            </a:r>
            <a:r>
              <a:rPr lang="en-US" altLang="ko-KR" dirty="0" smtClean="0">
                <a:solidFill>
                  <a:schemeClr val="bg2"/>
                </a:solidFill>
              </a:rPr>
              <a:t>, </a:t>
            </a:r>
            <a:r>
              <a:rPr lang="ko-KR" altLang="en-US" dirty="0" smtClean="0">
                <a:solidFill>
                  <a:schemeClr val="bg2"/>
                </a:solidFill>
              </a:rPr>
              <a:t>기타 중 </a:t>
            </a:r>
            <a:r>
              <a:rPr lang="en-US" altLang="ko-KR" dirty="0" smtClean="0">
                <a:solidFill>
                  <a:schemeClr val="bg2"/>
                </a:solidFill>
              </a:rPr>
              <a:t>1</a:t>
            </a:r>
            <a:r>
              <a:rPr lang="ko-KR" altLang="en-US" dirty="0" smtClean="0">
                <a:solidFill>
                  <a:schemeClr val="bg2"/>
                </a:solidFill>
              </a:rPr>
              <a:t>개를 선택</a:t>
            </a:r>
            <a:r>
              <a:rPr lang="en-US" altLang="ko-KR" dirty="0" smtClean="0">
                <a:solidFill>
                  <a:schemeClr val="bg2"/>
                </a:solidFill>
              </a:rPr>
              <a:t>, </a:t>
            </a:r>
            <a:r>
              <a:rPr lang="ko-KR" altLang="en-US" dirty="0" smtClean="0">
                <a:solidFill>
                  <a:schemeClr val="bg2"/>
                </a:solidFill>
              </a:rPr>
              <a:t>관리자가 취소 시 관리자 취소로 표시 됩니다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7531100" y="2048740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4537597" y="3525200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6319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62059" y="449604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9135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예약 취소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리스트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716050"/>
            <a:ext cx="9338502" cy="27934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4644857"/>
            <a:ext cx="9338502" cy="20462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80776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1:1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 리스트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373041" y="1622023"/>
            <a:ext cx="10592777" cy="4259953"/>
            <a:chOff x="1373041" y="1622023"/>
            <a:chExt cx="10592777" cy="4259953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3041" y="1622023"/>
              <a:ext cx="7401958" cy="3419952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DA280D4B-03BC-48AC-BD00-12145B0A8356}"/>
                </a:ext>
              </a:extLst>
            </p:cNvPr>
            <p:cNvSpPr/>
            <p:nvPr/>
          </p:nvSpPr>
          <p:spPr>
            <a:xfrm>
              <a:off x="5584179" y="3676726"/>
              <a:ext cx="6381639" cy="2205250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Tx/>
                <a:buAutoNum type="arabicPeriod"/>
              </a:pPr>
              <a:r>
                <a:rPr lang="en-US" altLang="ko-KR" dirty="0" smtClean="0"/>
                <a:t>1:1 </a:t>
              </a:r>
              <a:r>
                <a:rPr lang="ko-KR" altLang="en-US" dirty="0" smtClean="0"/>
                <a:t>문의  </a:t>
              </a:r>
              <a:r>
                <a:rPr lang="ko-KR" altLang="en-US" dirty="0"/>
                <a:t>리스트 </a:t>
              </a:r>
              <a:r>
                <a:rPr lang="ko-KR" altLang="en-US" dirty="0" err="1" smtClean="0"/>
                <a:t>페이징</a:t>
              </a:r>
              <a:endParaRPr lang="en-US" altLang="ko-KR" dirty="0" smtClean="0"/>
            </a:p>
            <a:p>
              <a:pPr marL="342900" indent="-342900">
                <a:buFontTx/>
                <a:buAutoNum type="arabicPeriod"/>
              </a:pPr>
              <a:endParaRPr lang="en-US" altLang="ko-KR" dirty="0"/>
            </a:p>
            <a:p>
              <a:pPr marL="342900" indent="-342900">
                <a:buFontTx/>
                <a:buAutoNum type="arabicPeriod"/>
              </a:pPr>
              <a:r>
                <a:rPr lang="ko-KR" altLang="en-US" dirty="0" smtClean="0"/>
                <a:t>제목 클릭 시 상세 페이지로 이동합니다</a:t>
              </a:r>
              <a:r>
                <a:rPr lang="en-US" altLang="ko-KR" dirty="0" smtClean="0"/>
                <a:t>.</a:t>
              </a:r>
              <a:endParaRPr lang="en-US" altLang="ko-KR" dirty="0"/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관리자가 </a:t>
              </a:r>
              <a:r>
                <a:rPr lang="ko-KR" altLang="en-US" dirty="0" err="1" smtClean="0">
                  <a:solidFill>
                    <a:schemeClr val="bg2"/>
                  </a:solidFill>
                </a:rPr>
                <a:t>답글을</a:t>
              </a:r>
              <a:r>
                <a:rPr lang="ko-KR" altLang="en-US" dirty="0" smtClean="0">
                  <a:solidFill>
                    <a:schemeClr val="bg2"/>
                  </a:solidFill>
                </a:rPr>
                <a:t> 달면 기존 글 밑에 </a:t>
              </a:r>
              <a:r>
                <a:rPr lang="ko-KR" altLang="en-US" dirty="0" err="1" smtClean="0">
                  <a:solidFill>
                    <a:schemeClr val="bg2"/>
                  </a:solidFill>
                </a:rPr>
                <a:t>답글이</a:t>
              </a:r>
              <a:r>
                <a:rPr lang="ko-KR" altLang="en-US" dirty="0" smtClean="0">
                  <a:solidFill>
                    <a:schemeClr val="bg2"/>
                  </a:solidFill>
                </a:rPr>
                <a:t> 생성 됩니다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문의 작성 클릭 시 문의 작성 페이지로 이동합니다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25" name="타원 24">
              <a:extLst>
                <a:ext uri="{FF2B5EF4-FFF2-40B4-BE49-F238E27FC236}">
                  <a16:creationId xmlns=""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3721100" y="2732860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3445601" y="3156208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4355398" y="4050141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=""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4661431" y="4546058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94697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62059" y="449604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54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1:1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 리스트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2" y="1650469"/>
            <a:ext cx="9338502" cy="27943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4644857"/>
            <a:ext cx="9338503" cy="20462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31005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932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1:1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 상세 페이지 이동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164" y="1809122"/>
            <a:ext cx="9639470" cy="11622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164" y="3190125"/>
            <a:ext cx="9639470" cy="32389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082138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041" y="1784728"/>
            <a:ext cx="7430537" cy="2962688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1:1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 상세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DA280D4B-03BC-48AC-BD00-12145B0A8356}"/>
              </a:ext>
            </a:extLst>
          </p:cNvPr>
          <p:cNvSpPr/>
          <p:nvPr/>
        </p:nvSpPr>
        <p:spPr>
          <a:xfrm>
            <a:off x="5586448" y="5092699"/>
            <a:ext cx="6381639" cy="729343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ko-KR" altLang="en-US" dirty="0" smtClean="0"/>
              <a:t>목록 클릭 시 </a:t>
            </a:r>
            <a:r>
              <a:rPr lang="en-US" altLang="ko-KR" dirty="0" smtClean="0"/>
              <a:t>1:1 </a:t>
            </a:r>
            <a:r>
              <a:rPr lang="ko-KR" altLang="en-US" dirty="0" smtClean="0"/>
              <a:t>문의 리스트 페이지로 이동합니다</a:t>
            </a:r>
            <a:r>
              <a:rPr lang="en-US" altLang="ko-KR" dirty="0" smtClean="0"/>
              <a:t>.</a:t>
            </a:r>
            <a:endParaRPr lang="en-US" altLang="ko-KR" dirty="0" smtClean="0">
              <a:solidFill>
                <a:schemeClr val="bg2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4537597" y="4090712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1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DD92FA68-89D7-4A8F-9488-39232BE1DE28}"/>
              </a:ext>
            </a:extLst>
          </p:cNvPr>
          <p:cNvSpPr/>
          <p:nvPr/>
        </p:nvSpPr>
        <p:spPr>
          <a:xfrm>
            <a:off x="1371760" y="1749449"/>
            <a:ext cx="10388841" cy="512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조회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글램핑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조회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유형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B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C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D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조회 시 해당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사진 및 설명 나열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밑에 다른 사진 클릭 시 확대 사진 변경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하단에 리뷰 리스트 나열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상세페이지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사진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공간설명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제공서비스 포함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목록 버튼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 리스트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제공사항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/>
              <a:t>원목침대</a:t>
            </a:r>
            <a:r>
              <a:rPr lang="en-US" altLang="ko-KR" sz="1600" dirty="0"/>
              <a:t>, 49</a:t>
            </a:r>
            <a:r>
              <a:rPr lang="ko-KR" altLang="en-US" sz="1600" dirty="0"/>
              <a:t>인치</a:t>
            </a:r>
            <a:r>
              <a:rPr lang="en-US" altLang="ko-KR" sz="1600" dirty="0"/>
              <a:t>TV, </a:t>
            </a:r>
            <a:r>
              <a:rPr lang="ko-KR" altLang="en-US" sz="1600" dirty="0"/>
              <a:t>에어컨</a:t>
            </a:r>
            <a:r>
              <a:rPr lang="en-US" altLang="ko-KR" sz="1600" dirty="0"/>
              <a:t>, </a:t>
            </a:r>
            <a:r>
              <a:rPr lang="ko-KR" altLang="en-US" sz="1600" dirty="0"/>
              <a:t>개별샤워화장실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무드등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쇼파</a:t>
            </a:r>
            <a:r>
              <a:rPr lang="en-US" altLang="ko-KR" sz="1600" dirty="0"/>
              <a:t>, </a:t>
            </a:r>
            <a:r>
              <a:rPr lang="ko-KR" altLang="en-US" sz="1600" dirty="0"/>
              <a:t>온수기</a:t>
            </a:r>
            <a:r>
              <a:rPr lang="en-US" altLang="ko-KR" sz="1600" dirty="0"/>
              <a:t>, </a:t>
            </a:r>
            <a:r>
              <a:rPr lang="ko-KR" altLang="en-US" sz="1600" dirty="0"/>
              <a:t>전기장판</a:t>
            </a:r>
            <a:r>
              <a:rPr lang="en-US" altLang="ko-KR" sz="1600" dirty="0"/>
              <a:t>(</a:t>
            </a:r>
            <a:r>
              <a:rPr lang="ko-KR" altLang="en-US" sz="1600" dirty="0"/>
              <a:t>동절기</a:t>
            </a:r>
            <a:r>
              <a:rPr lang="en-US" altLang="ko-KR" sz="1600" dirty="0"/>
              <a:t>), </a:t>
            </a:r>
            <a:r>
              <a:rPr lang="ko-KR" altLang="en-US" sz="1600" dirty="0"/>
              <a:t>좌식테이블</a:t>
            </a:r>
            <a:r>
              <a:rPr lang="en-US" altLang="ko-KR" sz="1600" dirty="0"/>
              <a:t>, </a:t>
            </a:r>
            <a:r>
              <a:rPr lang="ko-KR" altLang="en-US" sz="1600" dirty="0"/>
              <a:t>냉장고</a:t>
            </a:r>
            <a:r>
              <a:rPr lang="en-US" altLang="ko-KR" sz="1600" dirty="0"/>
              <a:t>, </a:t>
            </a:r>
            <a:r>
              <a:rPr lang="ko-KR" altLang="en-US" sz="1600" dirty="0"/>
              <a:t>전기밥솥</a:t>
            </a:r>
            <a:r>
              <a:rPr lang="en-US" altLang="ko-KR" sz="1600" dirty="0"/>
              <a:t>, </a:t>
            </a:r>
            <a:r>
              <a:rPr lang="ko-KR" altLang="en-US" sz="1600" dirty="0"/>
              <a:t>커피포트</a:t>
            </a:r>
            <a:r>
              <a:rPr lang="en-US" altLang="ko-KR" sz="1600" dirty="0"/>
              <a:t>, </a:t>
            </a:r>
            <a:r>
              <a:rPr lang="ko-KR" altLang="en-US" sz="1600" dirty="0"/>
              <a:t>전자레인지</a:t>
            </a:r>
            <a:r>
              <a:rPr lang="en-US" altLang="ko-KR" sz="1600" dirty="0"/>
              <a:t>, </a:t>
            </a:r>
            <a:r>
              <a:rPr lang="ko-KR" altLang="en-US" sz="1600" dirty="0"/>
              <a:t>드라이기</a:t>
            </a:r>
            <a:r>
              <a:rPr lang="en-US" altLang="ko-KR" sz="1600" dirty="0"/>
              <a:t>, </a:t>
            </a:r>
            <a:r>
              <a:rPr lang="ko-KR" altLang="en-US" sz="1600" dirty="0"/>
              <a:t>샴푸</a:t>
            </a:r>
            <a:r>
              <a:rPr lang="en-US" altLang="ko-KR" sz="1600" dirty="0"/>
              <a:t>, </a:t>
            </a:r>
            <a:r>
              <a:rPr lang="ko-KR" altLang="en-US" sz="1600" dirty="0"/>
              <a:t>린스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바디워시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바디타올</a:t>
            </a:r>
            <a:r>
              <a:rPr lang="en-US" altLang="ko-KR" sz="1600" dirty="0"/>
              <a:t>, </a:t>
            </a:r>
            <a:r>
              <a:rPr lang="ko-KR" altLang="en-US" sz="1600" dirty="0"/>
              <a:t>비누</a:t>
            </a:r>
            <a:r>
              <a:rPr lang="en-US" altLang="ko-KR" sz="1600" dirty="0"/>
              <a:t>, </a:t>
            </a:r>
            <a:r>
              <a:rPr lang="ko-KR" altLang="en-US" sz="1600" dirty="0"/>
              <a:t>휴지</a:t>
            </a:r>
            <a:r>
              <a:rPr lang="en-US" altLang="ko-KR" sz="1600" dirty="0"/>
              <a:t>, </a:t>
            </a:r>
            <a:r>
              <a:rPr lang="ko-KR" altLang="en-US" sz="1600" dirty="0"/>
              <a:t>수건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바베큐그릴</a:t>
            </a:r>
            <a:r>
              <a:rPr lang="en-US" altLang="ko-KR" sz="1600" dirty="0"/>
              <a:t>, </a:t>
            </a:r>
            <a:r>
              <a:rPr lang="ko-KR" altLang="en-US" sz="1600" dirty="0"/>
              <a:t>개별야외테라스</a:t>
            </a:r>
            <a:r>
              <a:rPr lang="en-US" altLang="ko-KR" sz="1600" dirty="0"/>
              <a:t>, </a:t>
            </a:r>
            <a:r>
              <a:rPr lang="ko-KR" altLang="en-US" sz="1600" dirty="0"/>
              <a:t>냄비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후라이팬</a:t>
            </a:r>
            <a:r>
              <a:rPr lang="en-US" altLang="ko-KR" sz="1600" dirty="0"/>
              <a:t>, 4</a:t>
            </a:r>
            <a:r>
              <a:rPr lang="ko-KR" altLang="en-US" sz="1600" dirty="0" err="1"/>
              <a:t>인기준식기세트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칼도마</a:t>
            </a:r>
            <a:r>
              <a:rPr lang="en-US" altLang="ko-KR" sz="1600" dirty="0"/>
              <a:t>, </a:t>
            </a:r>
            <a:r>
              <a:rPr lang="ko-KR" altLang="en-US" sz="1600" dirty="0"/>
              <a:t>집게가위</a:t>
            </a:r>
            <a:r>
              <a:rPr lang="en-US" altLang="ko-KR" sz="1600" dirty="0"/>
              <a:t>, </a:t>
            </a:r>
            <a:r>
              <a:rPr lang="ko-KR" altLang="en-US" sz="1600" dirty="0"/>
              <a:t>개별싱크대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방역소독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주차공간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동당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개인사물함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천원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사용인원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기본은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기준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인원 추가 시 성인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20,000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미성년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10,000, 5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 미만은 무료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누르면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신청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페이지로 이동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D57295DC-C41C-494C-ACCC-8478627151C8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48B55C8D-1C20-4B07-BD98-DAE9DE3E6405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3DE1C806-3EDE-43F6-84F7-E8CEDD4EB0C1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직각 삼각형 30">
            <a:extLst>
              <a:ext uri="{FF2B5EF4-FFF2-40B4-BE49-F238E27FC236}">
                <a16:creationId xmlns="" xmlns:a16="http://schemas.microsoft.com/office/drawing/2014/main" id="{5B67F235-16BF-4DAE-A086-DAF3710D1AC8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EDBE5FD4-BBB5-4562-9DAA-9C5C91E4B7B2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369C9E6E-E054-497D-A242-7E04BB795666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F1C6061B-90D8-4400-B71B-60A463112654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CBB98809-5E09-4512-A5DD-459273EED432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8FD57D6C-FAFC-4988-96E1-61D498C9267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A2AAE230-2707-42F3-8198-602AA3DFB4C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B1284A9C-F0F2-4E85-B4E4-3F4FF2773A8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AE72E7C4-B555-4432-9268-1A52E59C82CF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3C8EC78D-AEFA-4BA7-BDB8-FE7AC08CA8D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739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62059" y="449604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7959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1:1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 상세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847030"/>
            <a:ext cx="5855131" cy="27435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5056865"/>
            <a:ext cx="5904058" cy="12424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543228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932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1:1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 작성 페이지 이동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2508541"/>
            <a:ext cx="7555059" cy="11622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3973913"/>
            <a:ext cx="7555059" cy="10478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41787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041" y="1740466"/>
            <a:ext cx="7354326" cy="3496163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1:1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 작성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DA280D4B-03BC-48AC-BD00-12145B0A8356}"/>
              </a:ext>
            </a:extLst>
          </p:cNvPr>
          <p:cNvSpPr/>
          <p:nvPr/>
        </p:nvSpPr>
        <p:spPr>
          <a:xfrm>
            <a:off x="5653577" y="3794738"/>
            <a:ext cx="6381639" cy="2852806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ko-KR" altLang="en-US" dirty="0" smtClean="0"/>
              <a:t>문의 항목 클릭 시</a:t>
            </a:r>
            <a:r>
              <a:rPr lang="en-US" altLang="ko-KR" dirty="0"/>
              <a:t> </a:t>
            </a:r>
            <a:r>
              <a:rPr lang="ko-KR" altLang="en-US" dirty="0" smtClean="0"/>
              <a:t>예약관련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시설관련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기타관련 선택이 가능합니다</a:t>
            </a:r>
            <a:r>
              <a:rPr lang="en-US" altLang="ko-KR" dirty="0" smtClean="0"/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ko-KR" altLang="en-US" dirty="0" smtClean="0"/>
              <a:t>작성 클릭 시 문의 글을 생성하고 문의 리스트 페이지로 이동합니다</a:t>
            </a:r>
            <a:r>
              <a:rPr lang="en-US" altLang="ko-KR" dirty="0" smtClean="0"/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목록 클릭 시 문의 리스트 페이지로 이동합니다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제목</a:t>
            </a:r>
            <a:r>
              <a:rPr lang="en-US" altLang="ko-KR" dirty="0" smtClean="0">
                <a:solidFill>
                  <a:schemeClr val="bg2"/>
                </a:solidFill>
              </a:rPr>
              <a:t>, </a:t>
            </a:r>
            <a:r>
              <a:rPr lang="ko-KR" altLang="en-US" dirty="0" smtClean="0">
                <a:solidFill>
                  <a:schemeClr val="bg2"/>
                </a:solidFill>
              </a:rPr>
              <a:t>내용 </a:t>
            </a:r>
            <a:r>
              <a:rPr lang="ko-KR" altLang="en-US" dirty="0" err="1" smtClean="0">
                <a:solidFill>
                  <a:schemeClr val="bg2"/>
                </a:solidFill>
              </a:rPr>
              <a:t>미기입하고</a:t>
            </a:r>
            <a:r>
              <a:rPr lang="ko-KR" altLang="en-US" dirty="0" smtClean="0">
                <a:solidFill>
                  <a:schemeClr val="bg2"/>
                </a:solidFill>
              </a:rPr>
              <a:t> 작성 버튼 클릭 시 해당 항목의 </a:t>
            </a:r>
            <a:r>
              <a:rPr lang="en-US" altLang="ko-KR" dirty="0" smtClean="0">
                <a:solidFill>
                  <a:schemeClr val="bg2"/>
                </a:solidFill>
              </a:rPr>
              <a:t>alert</a:t>
            </a:r>
            <a:r>
              <a:rPr lang="ko-KR" altLang="en-US" dirty="0" smtClean="0">
                <a:solidFill>
                  <a:schemeClr val="bg2"/>
                </a:solidFill>
              </a:rPr>
              <a:t>창이 뜹니다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  <a:r>
              <a:rPr lang="ko-KR" altLang="en-US" dirty="0" smtClean="0">
                <a:solidFill>
                  <a:schemeClr val="bg2"/>
                </a:solidFill>
              </a:rPr>
              <a:t> </a:t>
            </a:r>
            <a:endParaRPr lang="en-US" altLang="ko-KR" dirty="0" smtClean="0">
              <a:solidFill>
                <a:schemeClr val="bg2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2946400" y="2908651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4127500" y="4581992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5057804" y="4581991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7353" y="1608704"/>
            <a:ext cx="4315427" cy="129558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393" y="2276719"/>
            <a:ext cx="4344006" cy="1324160"/>
          </a:xfrm>
          <a:prstGeom prst="rect">
            <a:avLst/>
          </a:prstGeom>
        </p:spPr>
      </p:pic>
      <p:sp>
        <p:nvSpPr>
          <p:cNvPr id="37" name="타원 36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6715562" y="1828208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8427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62059" y="449604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7959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1:1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 작성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611572"/>
            <a:ext cx="5040000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685391" y="1611572"/>
            <a:ext cx="5040000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79041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페이지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1147C08-5B3E-4E58-8436-B5075261578A}"/>
              </a:ext>
            </a:extLst>
          </p:cNvPr>
          <p:cNvSpPr txBox="1"/>
          <p:nvPr/>
        </p:nvSpPr>
        <p:spPr>
          <a:xfrm>
            <a:off x="3912900" y="3521333"/>
            <a:ext cx="436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이형민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리스트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상세보기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)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04811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802" y="4833093"/>
            <a:ext cx="3740088" cy="112366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364" y="5467042"/>
            <a:ext cx="3748290" cy="12795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490" y="1780072"/>
            <a:ext cx="6423592" cy="2473083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정보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rcRect r="83955"/>
          <a:stretch/>
        </p:blipFill>
        <p:spPr>
          <a:xfrm>
            <a:off x="1026702" y="1724906"/>
            <a:ext cx="1559745" cy="2985401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46C66DD2-6865-4950-9AAF-1B038667E1D6}"/>
              </a:ext>
            </a:extLst>
          </p:cNvPr>
          <p:cNvSpPr/>
          <p:nvPr/>
        </p:nvSpPr>
        <p:spPr>
          <a:xfrm>
            <a:off x="8998409" y="736065"/>
            <a:ext cx="3193589" cy="3706228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C54827F0-EB63-4A33-8DF5-87F62443E082}"/>
              </a:ext>
            </a:extLst>
          </p:cNvPr>
          <p:cNvSpPr txBox="1"/>
          <p:nvPr/>
        </p:nvSpPr>
        <p:spPr>
          <a:xfrm>
            <a:off x="9139883" y="1059815"/>
            <a:ext cx="291522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err="1" smtClean="0">
                <a:solidFill>
                  <a:schemeClr val="bg1"/>
                </a:solidFill>
              </a:rPr>
              <a:t>로그인을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</a:rPr>
              <a:t>해야 조회</a:t>
            </a:r>
            <a:r>
              <a:rPr lang="en-US" altLang="ko-KR" sz="1600" dirty="0" smtClean="0">
                <a:solidFill>
                  <a:schemeClr val="bg1"/>
                </a:solidFill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</a:rPr>
              <a:t>수정 가능한 페이지입니다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수정하기 버튼 클릭 시 개인 정보 수정 페이지로 이동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하기전</a:t>
            </a:r>
            <a:r>
              <a:rPr lang="ko-KR" altLang="en-US" sz="1600" dirty="0" smtClean="0">
                <a:solidFill>
                  <a:schemeClr val="bg1"/>
                </a:solidFill>
              </a:rPr>
              <a:t> 비밀번호 인증 페이지로 이동합니다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비밀번호 인증 페이지에서도 공백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</a:rPr>
              <a:t>유효성 체크하여 맞는 정보 일시 수정페이지로 이동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6109" y="4786115"/>
            <a:ext cx="3264871" cy="1960431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xmlns="" id="{977FFA61-854B-47FB-892B-438207B94560}"/>
              </a:ext>
            </a:extLst>
          </p:cNvPr>
          <p:cNvCxnSpPr/>
          <p:nvPr/>
        </p:nvCxnSpPr>
        <p:spPr>
          <a:xfrm flipH="1">
            <a:off x="4752698" y="4096120"/>
            <a:ext cx="883883" cy="892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/>
          <p:cNvSpPr/>
          <p:nvPr/>
        </p:nvSpPr>
        <p:spPr>
          <a:xfrm>
            <a:off x="3361768" y="4833093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4760393" y="2041815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6" name="그림 25"/>
          <p:cNvPicPr preferRelativeResize="0">
            <a:picLocks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213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정보 수정하기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83955"/>
          <a:stretch/>
        </p:blipFill>
        <p:spPr>
          <a:xfrm>
            <a:off x="1026702" y="1724906"/>
            <a:ext cx="1559745" cy="29854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31" y="2046613"/>
            <a:ext cx="6529388" cy="23551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2778" y="4834245"/>
            <a:ext cx="3809887" cy="11697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3041" y="5035925"/>
            <a:ext cx="4760616" cy="1594201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46C66DD2-6865-4950-9AAF-1B038667E1D6}"/>
              </a:ext>
            </a:extLst>
          </p:cNvPr>
          <p:cNvSpPr/>
          <p:nvPr/>
        </p:nvSpPr>
        <p:spPr>
          <a:xfrm>
            <a:off x="8998409" y="736065"/>
            <a:ext cx="3193589" cy="3706228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C54827F0-EB63-4A33-8DF5-87F62443E082}"/>
              </a:ext>
            </a:extLst>
          </p:cNvPr>
          <p:cNvSpPr txBox="1"/>
          <p:nvPr/>
        </p:nvSpPr>
        <p:spPr>
          <a:xfrm>
            <a:off x="9139883" y="1059815"/>
            <a:ext cx="29152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로그인 한 정보자의 정보를 다시 불러와 변경한다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err="1" smtClean="0">
                <a:solidFill>
                  <a:schemeClr val="bg1"/>
                </a:solidFill>
              </a:rPr>
              <a:t>변경할려는</a:t>
            </a:r>
            <a:r>
              <a:rPr lang="ko-KR" altLang="en-US" sz="1600" dirty="0" smtClean="0">
                <a:solidFill>
                  <a:schemeClr val="bg1"/>
                </a:solidFill>
              </a:rPr>
              <a:t> 정보의 공백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</a:rPr>
              <a:t>유효성 체크 후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맞지않으면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alert </a:t>
            </a:r>
            <a:r>
              <a:rPr lang="ko-KR" altLang="en-US" sz="1600" dirty="0" smtClean="0">
                <a:solidFill>
                  <a:schemeClr val="bg1"/>
                </a:solidFill>
              </a:rPr>
              <a:t>경고 메시지 표시합니다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모든 조건을 만족하여 수정 버튼을 클릭 시 정보 변경과 다시 내 정보 페이지로 이동합니다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913" y="5460424"/>
            <a:ext cx="3809887" cy="1169702"/>
          </a:xfrm>
          <a:prstGeom prst="rect">
            <a:avLst/>
          </a:prstGeom>
        </p:spPr>
      </p:pic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xmlns="" id="{977FFA61-854B-47FB-892B-438207B94560}"/>
              </a:ext>
            </a:extLst>
          </p:cNvPr>
          <p:cNvCxnSpPr>
            <a:endCxn id="6" idx="0"/>
          </p:cNvCxnSpPr>
          <p:nvPr/>
        </p:nvCxnSpPr>
        <p:spPr>
          <a:xfrm flipH="1">
            <a:off x="3753349" y="4198817"/>
            <a:ext cx="1799452" cy="837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4" name="그림 23"/>
          <p:cNvPicPr preferRelativeResize="0">
            <a:picLocks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616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0" y="1005556"/>
            <a:ext cx="9752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정보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비밀번호 인증 페이지 소스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999"/>
          <a:stretch/>
        </p:blipFill>
        <p:spPr>
          <a:xfrm>
            <a:off x="1683111" y="1602746"/>
            <a:ext cx="9514800" cy="261180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112" y="4211683"/>
            <a:ext cx="9513864" cy="24706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0" name="그림 19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940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비밀번호 인증 소스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290" y="2084341"/>
            <a:ext cx="10020300" cy="41529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8" name="그림 17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915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정보 변경 소스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296" y="1844408"/>
            <a:ext cx="9124950" cy="39052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8" name="그림 17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18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DD92FA68-89D7-4A8F-9488-39232BE1DE28}"/>
              </a:ext>
            </a:extLst>
          </p:cNvPr>
          <p:cNvSpPr/>
          <p:nvPr/>
        </p:nvSpPr>
        <p:spPr>
          <a:xfrm>
            <a:off x="1371760" y="1749449"/>
            <a:ext cx="10388841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조회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차박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조회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유형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B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조회 시 해당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사진 및 설명 나열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밑에 다른 사진 클릭 시 확대 사진 변경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하단에 리뷰 리스트 나열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상세페이지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사진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공간설명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제공서비스 포함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목록 버튼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 리스트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제공사항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방역소독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주차공간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동당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개인사물함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천원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사용인원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기본은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기준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인원 추가 시 성인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20,000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미성년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10,000, 5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 미만은 무료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누르면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신청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페이지로 이동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D57295DC-C41C-494C-ACCC-8478627151C8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48B55C8D-1C20-4B07-BD98-DAE9DE3E6405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3DE1C806-3EDE-43F6-84F7-E8CEDD4EB0C1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직각 삼각형 30">
            <a:extLst>
              <a:ext uri="{FF2B5EF4-FFF2-40B4-BE49-F238E27FC236}">
                <a16:creationId xmlns="" xmlns:a16="http://schemas.microsoft.com/office/drawing/2014/main" id="{5B67F235-16BF-4DAE-A086-DAF3710D1AC8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EDBE5FD4-BBB5-4562-9DAA-9C5C91E4B7B2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369C9E6E-E054-497D-A242-7E04BB795666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F1C6061B-90D8-4400-B71B-60A463112654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CBB98809-5E09-4512-A5DD-459273EED432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8FD57D6C-FAFC-4988-96E1-61D498C9267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A2AAE230-2707-42F3-8198-602AA3DFB4C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B1284A9C-F0F2-4E85-B4E4-3F4FF2773A8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AE72E7C4-B555-4432-9268-1A52E59C82CF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3C8EC78D-AEFA-4BA7-BDB8-FE7AC08CA8D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106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실시간 예약 리스트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46C66DD2-6865-4950-9AAF-1B038667E1D6}"/>
              </a:ext>
            </a:extLst>
          </p:cNvPr>
          <p:cNvSpPr/>
          <p:nvPr/>
        </p:nvSpPr>
        <p:spPr>
          <a:xfrm>
            <a:off x="8998409" y="736064"/>
            <a:ext cx="3193589" cy="4566157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C54827F0-EB63-4A33-8DF5-87F62443E082}"/>
              </a:ext>
            </a:extLst>
          </p:cNvPr>
          <p:cNvSpPr txBox="1"/>
          <p:nvPr/>
        </p:nvSpPr>
        <p:spPr>
          <a:xfrm>
            <a:off x="9139883" y="1059815"/>
            <a:ext cx="291522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sz="1600" dirty="0" smtClean="0">
                <a:solidFill>
                  <a:schemeClr val="bg1"/>
                </a:solidFill>
              </a:rPr>
              <a:t> 메뉴에서 내 실시간 예약 리스트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클릭시</a:t>
            </a:r>
            <a:r>
              <a:rPr lang="ko-KR" altLang="en-US" sz="1600" dirty="0" smtClean="0">
                <a:solidFill>
                  <a:schemeClr val="bg1"/>
                </a:solidFill>
              </a:rPr>
              <a:t> 보여주는 페이지입니다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예약 후 이용하지 않은 리스트를 출력하는 페이지이며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</a:rPr>
              <a:t>예약 취소 버튼 클릭 시 예약 취소 페이지로 이동합니다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예약이 없을 경우 보여주는 페이지 입니다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600" dirty="0" smtClean="0">
                <a:solidFill>
                  <a:schemeClr val="bg1"/>
                </a:solidFill>
              </a:rPr>
              <a:t>Paging </a:t>
            </a:r>
            <a:r>
              <a:rPr lang="ko-KR" altLang="en-US" sz="1600" dirty="0" smtClean="0">
                <a:solidFill>
                  <a:schemeClr val="bg1"/>
                </a:solidFill>
              </a:rPr>
              <a:t>처리하여 </a:t>
            </a:r>
            <a:r>
              <a:rPr lang="en-US" altLang="ko-KR" sz="1600" dirty="0" smtClean="0">
                <a:solidFill>
                  <a:schemeClr val="bg1"/>
                </a:solidFill>
              </a:rPr>
              <a:t>1</a:t>
            </a:r>
            <a:r>
              <a:rPr lang="ko-KR" altLang="en-US" sz="1600" dirty="0" smtClean="0">
                <a:solidFill>
                  <a:schemeClr val="bg1"/>
                </a:solidFill>
              </a:rPr>
              <a:t>페이지 당 </a:t>
            </a:r>
            <a:r>
              <a:rPr lang="en-US" altLang="ko-KR" sz="1600" dirty="0" smtClean="0">
                <a:solidFill>
                  <a:schemeClr val="bg1"/>
                </a:solidFill>
              </a:rPr>
              <a:t>10</a:t>
            </a:r>
            <a:r>
              <a:rPr lang="ko-KR" altLang="en-US" sz="1600" dirty="0" smtClean="0">
                <a:solidFill>
                  <a:schemeClr val="bg1"/>
                </a:solidFill>
              </a:rPr>
              <a:t>개의 리스트들을 정리하였습니다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733" y="1877207"/>
            <a:ext cx="7671007" cy="313813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416" y="5302222"/>
            <a:ext cx="6027884" cy="1329680"/>
          </a:xfrm>
          <a:prstGeom prst="rect">
            <a:avLst/>
          </a:prstGeom>
        </p:spPr>
      </p:pic>
      <p:sp>
        <p:nvSpPr>
          <p:cNvPr id="26" name="타원 25"/>
          <p:cNvSpPr/>
          <p:nvPr/>
        </p:nvSpPr>
        <p:spPr>
          <a:xfrm>
            <a:off x="3829461" y="5147115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8440060" y="2383247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572697" y="1746787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3" name="그림 22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326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취소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46C66DD2-6865-4950-9AAF-1B038667E1D6}"/>
              </a:ext>
            </a:extLst>
          </p:cNvPr>
          <p:cNvSpPr/>
          <p:nvPr/>
        </p:nvSpPr>
        <p:spPr>
          <a:xfrm>
            <a:off x="8998409" y="736065"/>
            <a:ext cx="3193589" cy="5550435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C54827F0-EB63-4A33-8DF5-87F62443E082}"/>
              </a:ext>
            </a:extLst>
          </p:cNvPr>
          <p:cNvSpPr txBox="1"/>
          <p:nvPr/>
        </p:nvSpPr>
        <p:spPr>
          <a:xfrm>
            <a:off x="9139883" y="1059815"/>
            <a:ext cx="291522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예약 리스트 중 하나의 예약을 불러오는 페이지입니다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환불 정책의 따른 취소수수료를 적용해 현재 날짜와 정책의 수수료 날짜를 계산하여 예약 당시 결제한 결재금액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</a:rPr>
              <a:t>취소수수료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</a:rPr>
              <a:t>환불금액을 표시합니다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취소 사유를 통해 예약 취소에 대한 정보를 받습니다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예약 취소하기 버튼 클릭 시 예약은 취소되며 내 실시간 예약 리스트 페이지로 이동합니다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03" y="1868381"/>
            <a:ext cx="7604779" cy="24186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364" y="4844912"/>
            <a:ext cx="5067762" cy="1837272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977FFA61-854B-47FB-892B-438207B94560}"/>
              </a:ext>
            </a:extLst>
          </p:cNvPr>
          <p:cNvCxnSpPr/>
          <p:nvPr/>
        </p:nvCxnSpPr>
        <p:spPr>
          <a:xfrm flipH="1">
            <a:off x="4181245" y="4160791"/>
            <a:ext cx="495256" cy="573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4077111" y="4045143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585289" y="3566568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128863" y="1771527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893439" y="2224531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8" name="그림 37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9478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실시간 예약 리스트 소스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94" y="1626827"/>
            <a:ext cx="8160779" cy="39996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F0F9905-B979-48DE-86E1-E5EE15814FA9}"/>
              </a:ext>
            </a:extLst>
          </p:cNvPr>
          <p:cNvSpPr txBox="1"/>
          <p:nvPr/>
        </p:nvSpPr>
        <p:spPr>
          <a:xfrm>
            <a:off x="6967217" y="4179374"/>
            <a:ext cx="3305496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총 페이지수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총 블록의 수를 정하여 사용 가능하게 설정하였습니다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F0F9905-B979-48DE-86E1-E5EE15814FA9}"/>
              </a:ext>
            </a:extLst>
          </p:cNvPr>
          <p:cNvSpPr txBox="1"/>
          <p:nvPr/>
        </p:nvSpPr>
        <p:spPr>
          <a:xfrm>
            <a:off x="1575282" y="4084012"/>
            <a:ext cx="4825517" cy="7215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47079"/>
          <a:stretch/>
        </p:blipFill>
        <p:spPr>
          <a:xfrm>
            <a:off x="5027954" y="5078006"/>
            <a:ext cx="6839475" cy="15178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2" name="그림 21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70141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취소 페이지 소스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252" y="2216401"/>
            <a:ext cx="10119080" cy="3888780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223036" y="1785414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F0F9905-B979-48DE-86E1-E5EE15814FA9}"/>
              </a:ext>
            </a:extLst>
          </p:cNvPr>
          <p:cNvSpPr txBox="1"/>
          <p:nvPr/>
        </p:nvSpPr>
        <p:spPr>
          <a:xfrm>
            <a:off x="8067213" y="4579530"/>
            <a:ext cx="3451895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환불 정책에 맞는 수수료를 구하기 위해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오늘을 기준으로 예약 시작 날의 날짜 두 날짜의 차이를 구합니다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F0F9905-B979-48DE-86E1-E5EE15814FA9}"/>
              </a:ext>
            </a:extLst>
          </p:cNvPr>
          <p:cNvSpPr txBox="1"/>
          <p:nvPr/>
        </p:nvSpPr>
        <p:spPr>
          <a:xfrm>
            <a:off x="1836038" y="3960735"/>
            <a:ext cx="5964937" cy="20685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3" name="그림 22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579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취소 페이지 소스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807" y="2301737"/>
            <a:ext cx="1895475" cy="39814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16360"/>
          <a:stretch/>
        </p:blipFill>
        <p:spPr>
          <a:xfrm>
            <a:off x="3653361" y="3406637"/>
            <a:ext cx="7847159" cy="2876550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1215117" y="2033884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503356" y="3169225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F0F9905-B979-48DE-86E1-E5EE15814FA9}"/>
              </a:ext>
            </a:extLst>
          </p:cNvPr>
          <p:cNvSpPr txBox="1"/>
          <p:nvPr/>
        </p:nvSpPr>
        <p:spPr>
          <a:xfrm>
            <a:off x="3721917" y="1940521"/>
            <a:ext cx="3305496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환불 정책에 맞추어 예약 취소에 대한 수수료</a:t>
            </a:r>
            <a:r>
              <a:rPr lang="en-US" altLang="ko-KR" sz="1600" dirty="0" smtClean="0"/>
              <a:t>(%)</a:t>
            </a:r>
            <a:r>
              <a:rPr lang="ko-KR" altLang="en-US" sz="1600" dirty="0" smtClean="0"/>
              <a:t>를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선언합니다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BDFA74A5-059C-4129-AF09-7F576DD2C3BA}"/>
              </a:ext>
            </a:extLst>
          </p:cNvPr>
          <p:cNvCxnSpPr>
            <a:cxnSpLocks/>
          </p:cNvCxnSpPr>
          <p:nvPr/>
        </p:nvCxnSpPr>
        <p:spPr>
          <a:xfrm flipV="1">
            <a:off x="3281209" y="2441201"/>
            <a:ext cx="440708" cy="4889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F0F9905-B979-48DE-86E1-E5EE15814FA9}"/>
              </a:ext>
            </a:extLst>
          </p:cNvPr>
          <p:cNvSpPr txBox="1"/>
          <p:nvPr/>
        </p:nvSpPr>
        <p:spPr>
          <a:xfrm>
            <a:off x="7975949" y="1940521"/>
            <a:ext cx="3305496" cy="107721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예약 할 당시 결제한 금액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취소 수수료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환불금액을 </a:t>
            </a:r>
            <a:r>
              <a:rPr lang="en-US" altLang="ko-KR" sz="1600" dirty="0" smtClean="0"/>
              <a:t>view </a:t>
            </a:r>
            <a:r>
              <a:rPr lang="ko-KR" altLang="en-US" sz="1600" dirty="0" smtClean="0"/>
              <a:t>파일에 정보를 표시하기 위해 </a:t>
            </a:r>
            <a:r>
              <a:rPr lang="en-US" altLang="ko-KR" sz="1600" dirty="0" err="1" smtClean="0"/>
              <a:t>addAttribute</a:t>
            </a:r>
            <a:r>
              <a:rPr lang="en-US" altLang="ko-KR" sz="1600" dirty="0" smtClean="0"/>
              <a:t>()</a:t>
            </a:r>
            <a:r>
              <a:rPr lang="ko-KR" altLang="en-US" sz="1600" dirty="0" smtClean="0"/>
              <a:t>를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통해 전달합니다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xmlns="" id="{BDFA74A5-059C-4129-AF09-7F576DD2C3BA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8510434" y="3017739"/>
            <a:ext cx="1118263" cy="17192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6" name="그림 25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8583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취소 소스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rcRect t="53935" r="35486"/>
          <a:stretch/>
        </p:blipFill>
        <p:spPr>
          <a:xfrm>
            <a:off x="1373041" y="4417233"/>
            <a:ext cx="6291051" cy="18837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796852"/>
            <a:ext cx="9867900" cy="26479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4F0F9905-B979-48DE-86E1-E5EE15814FA9}"/>
              </a:ext>
            </a:extLst>
          </p:cNvPr>
          <p:cNvSpPr txBox="1"/>
          <p:nvPr/>
        </p:nvSpPr>
        <p:spPr>
          <a:xfrm>
            <a:off x="7799767" y="4637087"/>
            <a:ext cx="3441173" cy="107721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/>
              <a:t>마이페이지에</a:t>
            </a:r>
            <a:r>
              <a:rPr lang="ko-KR" altLang="en-US" sz="1600" dirty="0" smtClean="0"/>
              <a:t> 취소 예약 리스트가 있기 때문에 정보 삭제 개념이 아닌</a:t>
            </a:r>
            <a:endParaRPr lang="en-US" altLang="ko-KR" sz="1600" dirty="0" smtClean="0"/>
          </a:p>
          <a:p>
            <a:r>
              <a:rPr lang="ko-KR" altLang="en-US" sz="1600" dirty="0" smtClean="0"/>
              <a:t>예약 </a:t>
            </a:r>
            <a:r>
              <a:rPr lang="en-US" altLang="ko-KR" sz="1600" dirty="0" smtClean="0"/>
              <a:t>‘</a:t>
            </a:r>
            <a:r>
              <a:rPr lang="ko-KR" altLang="en-US" sz="1600" dirty="0" smtClean="0"/>
              <a:t>대기</a:t>
            </a:r>
            <a:r>
              <a:rPr lang="en-US" altLang="ko-KR" sz="1600" dirty="0" smtClean="0"/>
              <a:t>’ </a:t>
            </a:r>
            <a:r>
              <a:rPr lang="ko-KR" altLang="en-US" sz="1600" dirty="0" smtClean="0"/>
              <a:t>상태에서 </a:t>
            </a:r>
            <a:r>
              <a:rPr lang="en-US" altLang="ko-KR" sz="1600" dirty="0" smtClean="0"/>
              <a:t>‘</a:t>
            </a:r>
            <a:r>
              <a:rPr lang="ko-KR" altLang="en-US" sz="1600" dirty="0" smtClean="0"/>
              <a:t>취소</a:t>
            </a:r>
            <a:r>
              <a:rPr lang="en-US" altLang="ko-KR" sz="1600" dirty="0" smtClean="0"/>
              <a:t>’ </a:t>
            </a:r>
            <a:r>
              <a:rPr lang="ko-KR" altLang="en-US" sz="1600" dirty="0" smtClean="0"/>
              <a:t>상태로 변경해주는 개념입니다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0" name="그림 19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63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로그인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페이지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담당자 이형민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19325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29" y="2024476"/>
            <a:ext cx="7772165" cy="3330989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DA280D4B-03BC-48AC-BD00-12145B0A8356}"/>
              </a:ext>
            </a:extLst>
          </p:cNvPr>
          <p:cNvSpPr/>
          <p:nvPr/>
        </p:nvSpPr>
        <p:spPr>
          <a:xfrm>
            <a:off x="8927222" y="781278"/>
            <a:ext cx="3264778" cy="6069899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A05D48F-353C-40B8-B5F5-03314ECDE140}"/>
              </a:ext>
            </a:extLst>
          </p:cNvPr>
          <p:cNvSpPr txBox="1"/>
          <p:nvPr/>
        </p:nvSpPr>
        <p:spPr>
          <a:xfrm>
            <a:off x="9105900" y="1000071"/>
            <a:ext cx="290512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2"/>
                </a:solidFill>
              </a:rPr>
              <a:t>아이디와 비밀번호는 필수 입력입니다</a:t>
            </a:r>
            <a:r>
              <a:rPr lang="en-US" altLang="ko-KR" sz="16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2"/>
                </a:solidFill>
              </a:rPr>
              <a:t>입력한 아이디를 </a:t>
            </a:r>
            <a:r>
              <a:rPr lang="en-US" altLang="ko-KR" sz="1600" dirty="0">
                <a:solidFill>
                  <a:schemeClr val="bg2"/>
                </a:solidFill>
              </a:rPr>
              <a:t>DB</a:t>
            </a:r>
            <a:r>
              <a:rPr lang="ko-KR" altLang="en-US" sz="1600" dirty="0">
                <a:solidFill>
                  <a:schemeClr val="bg2"/>
                </a:solidFill>
              </a:rPr>
              <a:t>에 </a:t>
            </a:r>
            <a:r>
              <a:rPr lang="ko-KR" altLang="en-US" sz="1600" dirty="0" err="1">
                <a:solidFill>
                  <a:schemeClr val="bg2"/>
                </a:solidFill>
              </a:rPr>
              <a:t>등록되있는지</a:t>
            </a:r>
            <a:r>
              <a:rPr lang="ko-KR" altLang="en-US" sz="1600" dirty="0">
                <a:solidFill>
                  <a:schemeClr val="bg2"/>
                </a:solidFill>
              </a:rPr>
              <a:t> 검색 후 입력한 비밀번호를 </a:t>
            </a:r>
            <a:r>
              <a:rPr lang="en-US" altLang="ko-KR" sz="1600" dirty="0" smtClean="0">
                <a:solidFill>
                  <a:schemeClr val="bg2"/>
                </a:solidFill>
              </a:rPr>
              <a:t>DB</a:t>
            </a:r>
            <a:r>
              <a:rPr lang="ko-KR" altLang="en-US" sz="1600" dirty="0">
                <a:solidFill>
                  <a:schemeClr val="bg2"/>
                </a:solidFill>
              </a:rPr>
              <a:t>에 </a:t>
            </a:r>
            <a:r>
              <a:rPr lang="ko-KR" altLang="en-US" sz="1600" dirty="0" err="1">
                <a:solidFill>
                  <a:schemeClr val="bg2"/>
                </a:solidFill>
              </a:rPr>
              <a:t>등록되있는</a:t>
            </a:r>
            <a:r>
              <a:rPr lang="ko-KR" altLang="en-US" sz="1600" dirty="0">
                <a:solidFill>
                  <a:schemeClr val="bg2"/>
                </a:solidFill>
              </a:rPr>
              <a:t> </a:t>
            </a:r>
            <a:r>
              <a:rPr lang="ko-KR" altLang="en-US" sz="1600" dirty="0" smtClean="0">
                <a:solidFill>
                  <a:schemeClr val="bg2"/>
                </a:solidFill>
              </a:rPr>
              <a:t>비밀번호와 </a:t>
            </a:r>
            <a:r>
              <a:rPr lang="ko-KR" altLang="en-US" sz="1600" dirty="0">
                <a:solidFill>
                  <a:schemeClr val="bg2"/>
                </a:solidFill>
              </a:rPr>
              <a:t>비교하여 로그인 처리를 합니다</a:t>
            </a:r>
            <a:r>
              <a:rPr lang="en-US" altLang="ko-KR" sz="1600" dirty="0" smtClean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2"/>
                </a:solidFill>
              </a:rPr>
              <a:t>입력 칸에 공백</a:t>
            </a:r>
            <a:r>
              <a:rPr lang="en-US" altLang="ko-KR" sz="1600" dirty="0" smtClean="0">
                <a:solidFill>
                  <a:schemeClr val="bg2"/>
                </a:solidFill>
              </a:rPr>
              <a:t>, </a:t>
            </a:r>
            <a:r>
              <a:rPr lang="ko-KR" altLang="en-US" sz="1600" dirty="0" smtClean="0">
                <a:solidFill>
                  <a:schemeClr val="bg2"/>
                </a:solidFill>
              </a:rPr>
              <a:t>유효성</a:t>
            </a:r>
            <a:r>
              <a:rPr lang="en-US" altLang="ko-KR" sz="1600" dirty="0" smtClean="0">
                <a:solidFill>
                  <a:schemeClr val="bg2"/>
                </a:solidFill>
              </a:rPr>
              <a:t>, DB</a:t>
            </a:r>
            <a:r>
              <a:rPr lang="ko-KR" altLang="en-US" sz="1600" dirty="0" smtClean="0">
                <a:solidFill>
                  <a:schemeClr val="bg2"/>
                </a:solidFill>
              </a:rPr>
              <a:t>에 등록되어 있지 않은 정보 모두 </a:t>
            </a:r>
            <a:r>
              <a:rPr lang="ko-KR" altLang="en-US" sz="1600" dirty="0" err="1" smtClean="0">
                <a:solidFill>
                  <a:schemeClr val="bg2"/>
                </a:solidFill>
              </a:rPr>
              <a:t>경고창을</a:t>
            </a:r>
            <a:r>
              <a:rPr lang="ko-KR" altLang="en-US" sz="1600" dirty="0" smtClean="0">
                <a:solidFill>
                  <a:schemeClr val="bg2"/>
                </a:solidFill>
              </a:rPr>
              <a:t> 표시합니다</a:t>
            </a:r>
            <a:r>
              <a:rPr lang="en-US" altLang="ko-KR" sz="1600" dirty="0" smtClean="0">
                <a:solidFill>
                  <a:schemeClr val="bg2"/>
                </a:solidFill>
              </a:rPr>
              <a:t>.</a:t>
            </a:r>
            <a:endParaRPr lang="en-US" altLang="ko-KR" sz="1600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1600" dirty="0" smtClean="0">
                <a:solidFill>
                  <a:schemeClr val="bg2"/>
                </a:solidFill>
              </a:rPr>
              <a:t>아이디</a:t>
            </a:r>
            <a:r>
              <a:rPr lang="en-US" altLang="ko-KR" sz="1600" dirty="0" smtClean="0">
                <a:solidFill>
                  <a:schemeClr val="bg2"/>
                </a:solidFill>
              </a:rPr>
              <a:t>,</a:t>
            </a:r>
            <a:r>
              <a:rPr lang="ko-KR" altLang="en-US" sz="1600" dirty="0" smtClean="0">
                <a:solidFill>
                  <a:schemeClr val="bg2"/>
                </a:solidFill>
              </a:rPr>
              <a:t>비밀번호 찾기 </a:t>
            </a:r>
            <a:r>
              <a:rPr lang="en-US" altLang="ko-KR" sz="1600" dirty="0" smtClean="0">
                <a:solidFill>
                  <a:schemeClr val="bg2"/>
                </a:solidFill>
              </a:rPr>
              <a:t>, </a:t>
            </a:r>
            <a:r>
              <a:rPr lang="ko-KR" altLang="en-US" sz="1600" dirty="0" smtClean="0">
                <a:solidFill>
                  <a:schemeClr val="bg2"/>
                </a:solidFill>
              </a:rPr>
              <a:t>회원가입 </a:t>
            </a:r>
            <a:r>
              <a:rPr lang="ko-KR" altLang="en-US" sz="1600" dirty="0">
                <a:solidFill>
                  <a:schemeClr val="bg2"/>
                </a:solidFill>
              </a:rPr>
              <a:t>클릭 </a:t>
            </a:r>
            <a:r>
              <a:rPr lang="ko-KR" altLang="en-US" sz="1600" dirty="0" smtClean="0">
                <a:solidFill>
                  <a:schemeClr val="bg2"/>
                </a:solidFill>
              </a:rPr>
              <a:t>시 각각 버튼에 맞는 페이지로 이동합니다</a:t>
            </a:r>
            <a:r>
              <a:rPr lang="en-US" altLang="ko-KR" sz="1600" dirty="0" smtClean="0">
                <a:solidFill>
                  <a:schemeClr val="bg2"/>
                </a:solidFill>
              </a:rPr>
              <a:t>.</a:t>
            </a:r>
            <a:endParaRPr lang="en-US" altLang="ko-KR" sz="1600" dirty="0">
              <a:solidFill>
                <a:schemeClr val="bg2"/>
              </a:solidFill>
            </a:endParaRPr>
          </a:p>
          <a:p>
            <a:endParaRPr lang="en-US" altLang="ko-KR" sz="1600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1" name="그림 20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183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소스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398" y="1590331"/>
            <a:ext cx="10321565" cy="516310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7D560FEE-E59B-482B-AEBE-320C044E31CF}"/>
              </a:ext>
            </a:extLst>
          </p:cNvPr>
          <p:cNvSpPr txBox="1"/>
          <p:nvPr/>
        </p:nvSpPr>
        <p:spPr>
          <a:xfrm>
            <a:off x="8156856" y="4941185"/>
            <a:ext cx="3554513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DB</a:t>
            </a:r>
            <a:r>
              <a:rPr lang="ko-KR" altLang="en-US" dirty="0" smtClean="0"/>
              <a:t>에 등록된 정보와 일치하지 않으면 에러 메시지 출력합니다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7D560FEE-E59B-482B-AEBE-320C044E31CF}"/>
              </a:ext>
            </a:extLst>
          </p:cNvPr>
          <p:cNvSpPr txBox="1"/>
          <p:nvPr/>
        </p:nvSpPr>
        <p:spPr>
          <a:xfrm>
            <a:off x="6156336" y="3392716"/>
            <a:ext cx="3364553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로그인 창에서 입력한 아이디</a:t>
            </a:r>
            <a:r>
              <a:rPr lang="en-US" altLang="ko-KR" dirty="0" smtClean="0"/>
              <a:t>,</a:t>
            </a:r>
            <a:r>
              <a:rPr lang="ko-KR" altLang="en-US" dirty="0"/>
              <a:t> </a:t>
            </a:r>
            <a:r>
              <a:rPr lang="ko-KR" altLang="en-US" dirty="0" smtClean="0"/>
              <a:t>비밀번호를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등록되어있는 정보와 비교 후 로그인합니다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0" name="그림 19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798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17" y="1618982"/>
            <a:ext cx="7200900" cy="316230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아이디 찾기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46C66DD2-6865-4950-9AAF-1B038667E1D6}"/>
              </a:ext>
            </a:extLst>
          </p:cNvPr>
          <p:cNvSpPr/>
          <p:nvPr/>
        </p:nvSpPr>
        <p:spPr>
          <a:xfrm>
            <a:off x="8334374" y="736065"/>
            <a:ext cx="3857625" cy="3624781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C54827F0-EB63-4A33-8DF5-87F62443E082}"/>
              </a:ext>
            </a:extLst>
          </p:cNvPr>
          <p:cNvSpPr txBox="1"/>
          <p:nvPr/>
        </p:nvSpPr>
        <p:spPr>
          <a:xfrm>
            <a:off x="8421465" y="1024961"/>
            <a:ext cx="368344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1"/>
                </a:solidFill>
              </a:rPr>
              <a:t>모든 입력은 필수 입력이며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정규식을 사용해 </a:t>
            </a:r>
            <a:r>
              <a:rPr lang="ko-KR" altLang="en-US" sz="1600" dirty="0" smtClean="0">
                <a:solidFill>
                  <a:schemeClr val="bg1"/>
                </a:solidFill>
              </a:rPr>
              <a:t>이름과 전화번호를 체크 합니다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1"/>
                </a:solidFill>
              </a:rPr>
              <a:t>이름과 </a:t>
            </a:r>
            <a:r>
              <a:rPr lang="ko-KR" altLang="en-US" sz="1600" dirty="0" smtClean="0">
                <a:solidFill>
                  <a:schemeClr val="bg1"/>
                </a:solidFill>
              </a:rPr>
              <a:t>전화번호를 </a:t>
            </a:r>
            <a:r>
              <a:rPr lang="en-US" altLang="ko-KR" sz="1600" dirty="0" smtClean="0">
                <a:solidFill>
                  <a:schemeClr val="bg1"/>
                </a:solidFill>
              </a:rPr>
              <a:t>DB</a:t>
            </a:r>
            <a:r>
              <a:rPr lang="ko-KR" altLang="en-US" sz="1600" dirty="0">
                <a:solidFill>
                  <a:schemeClr val="bg1"/>
                </a:solidFill>
              </a:rPr>
              <a:t>에 저장된 값과 일치하면 해당하는 </a:t>
            </a:r>
            <a:r>
              <a:rPr lang="ko-KR" altLang="en-US" sz="1600" dirty="0" smtClean="0">
                <a:solidFill>
                  <a:schemeClr val="bg1"/>
                </a:solidFill>
              </a:rPr>
              <a:t>아이디를 나타내는 페이지로 이동합니다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입력한 값이 공백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</a:rPr>
              <a:t>틀린 형식일 경우</a:t>
            </a:r>
            <a:r>
              <a:rPr lang="en-US" altLang="ko-KR" sz="1600" dirty="0" smtClean="0">
                <a:solidFill>
                  <a:schemeClr val="bg1"/>
                </a:solidFill>
              </a:rPr>
              <a:t>, DB</a:t>
            </a:r>
            <a:r>
              <a:rPr lang="ko-KR" altLang="en-US" sz="1600" dirty="0" smtClean="0">
                <a:solidFill>
                  <a:schemeClr val="bg1"/>
                </a:solidFill>
              </a:rPr>
              <a:t>와 맞지 않은 정보</a:t>
            </a:r>
            <a:r>
              <a:rPr lang="ko-KR" altLang="en-US" sz="1600" dirty="0">
                <a:solidFill>
                  <a:schemeClr val="bg1"/>
                </a:solidFill>
              </a:rPr>
              <a:t>는</a:t>
            </a:r>
            <a:r>
              <a:rPr lang="ko-KR" altLang="en-US" sz="1600" dirty="0" smtClean="0">
                <a:solidFill>
                  <a:schemeClr val="bg1"/>
                </a:solidFill>
              </a:rPr>
              <a:t> 에러 메시지를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alert</a:t>
            </a:r>
            <a:r>
              <a:rPr lang="ko-KR" altLang="en-US" sz="1600" dirty="0" smtClean="0">
                <a:solidFill>
                  <a:schemeClr val="bg1"/>
                </a:solidFill>
              </a:rPr>
              <a:t>를 통해 경고를 표시합니다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359" y="5353985"/>
            <a:ext cx="4286250" cy="1457325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xmlns="" id="{977FFA61-854B-47FB-892B-438207B94560}"/>
              </a:ext>
            </a:extLst>
          </p:cNvPr>
          <p:cNvCxnSpPr>
            <a:endCxn id="3" idx="0"/>
          </p:cNvCxnSpPr>
          <p:nvPr/>
        </p:nvCxnSpPr>
        <p:spPr>
          <a:xfrm>
            <a:off x="4607484" y="4524375"/>
            <a:ext cx="0" cy="829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2978253" y="5365407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2828248" y="2992606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985" y="4519495"/>
            <a:ext cx="2808455" cy="9795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8440" y="5212521"/>
            <a:ext cx="2808000" cy="82260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0440" y="5749030"/>
            <a:ext cx="2808000" cy="96740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7" name="그림 36"/>
          <p:cNvPicPr preferRelativeResize="0">
            <a:picLocks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24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3682</TotalTime>
  <Words>5172</Words>
  <Application>Microsoft Office PowerPoint</Application>
  <PresentationFormat>와이드스크린</PresentationFormat>
  <Paragraphs>1700</Paragraphs>
  <Slides>134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134</vt:i4>
      </vt:variant>
    </vt:vector>
  </HeadingPairs>
  <TitlesOfParts>
    <vt:vector size="142" baseType="lpstr">
      <vt:lpstr>나눔스퀘어_ac</vt:lpstr>
      <vt:lpstr>함초롬돋움</vt:lpstr>
      <vt:lpstr>Wingdings</vt:lpstr>
      <vt:lpstr>Arial</vt:lpstr>
      <vt:lpstr>맑은 고딕</vt:lpstr>
      <vt:lpstr>나눔스퀘어_ac Bold</vt:lpstr>
      <vt:lpstr>나눔스퀘어_ac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현용주</dc:creator>
  <cp:lastModifiedBy>Microsoft 계정</cp:lastModifiedBy>
  <cp:revision>736</cp:revision>
  <dcterms:created xsi:type="dcterms:W3CDTF">2021-06-08T06:00:27Z</dcterms:created>
  <dcterms:modified xsi:type="dcterms:W3CDTF">2022-01-14T05:40:49Z</dcterms:modified>
</cp:coreProperties>
</file>